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8"/>
  </p:notesMasterIdLst>
  <p:sldIdLst>
    <p:sldId id="256" r:id="rId2"/>
    <p:sldId id="284" r:id="rId3"/>
    <p:sldId id="289" r:id="rId4"/>
    <p:sldId id="285" r:id="rId5"/>
    <p:sldId id="257" r:id="rId6"/>
    <p:sldId id="287" r:id="rId7"/>
    <p:sldId id="290" r:id="rId8"/>
    <p:sldId id="292" r:id="rId9"/>
    <p:sldId id="294" r:id="rId10"/>
    <p:sldId id="293" r:id="rId11"/>
    <p:sldId id="295" r:id="rId12"/>
    <p:sldId id="296" r:id="rId13"/>
    <p:sldId id="297" r:id="rId14"/>
    <p:sldId id="299" r:id="rId15"/>
    <p:sldId id="291" r:id="rId16"/>
    <p:sldId id="298" r:id="rId17"/>
    <p:sldId id="301" r:id="rId18"/>
    <p:sldId id="300" r:id="rId19"/>
    <p:sldId id="303" r:id="rId20"/>
    <p:sldId id="302" r:id="rId21"/>
    <p:sldId id="304" r:id="rId22"/>
    <p:sldId id="305" r:id="rId23"/>
    <p:sldId id="286" r:id="rId24"/>
    <p:sldId id="306" r:id="rId25"/>
    <p:sldId id="307" r:id="rId26"/>
    <p:sldId id="313" r:id="rId27"/>
    <p:sldId id="310" r:id="rId28"/>
    <p:sldId id="309" r:id="rId29"/>
    <p:sldId id="311" r:id="rId30"/>
    <p:sldId id="312" r:id="rId31"/>
    <p:sldId id="314" r:id="rId32"/>
    <p:sldId id="316" r:id="rId33"/>
    <p:sldId id="315" r:id="rId34"/>
    <p:sldId id="317" r:id="rId35"/>
    <p:sldId id="318" r:id="rId36"/>
    <p:sldId id="320" r:id="rId37"/>
    <p:sldId id="341" r:id="rId38"/>
    <p:sldId id="321" r:id="rId39"/>
    <p:sldId id="322" r:id="rId40"/>
    <p:sldId id="323" r:id="rId41"/>
    <p:sldId id="324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279" r:id="rId57"/>
  </p:sldIdLst>
  <p:sldSz cx="9144000" cy="5143500" type="screen16x9"/>
  <p:notesSz cx="6858000" cy="9144000"/>
  <p:embeddedFontLst>
    <p:embeddedFont>
      <p:font typeface="Raleway ExtraBold" panose="020B0604020202020204" charset="0"/>
      <p:bold r:id="rId59"/>
      <p:boldItalic r:id="rId60"/>
    </p:embeddedFont>
    <p:embeddedFont>
      <p:font typeface="Raleway Light" panose="020B0604020202020204" charset="0"/>
      <p:regular r:id="rId61"/>
      <p:bold r:id="rId62"/>
      <p:italic r:id="rId63"/>
      <p:boldItalic r:id="rId64"/>
    </p:embeddedFont>
    <p:embeddedFont>
      <p:font typeface="Berlin Sans FB" panose="020E0602020502020306" pitchFamily="3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3A6CD-F99C-44C9-9A74-AC35FAF0298B}">
  <a:tblStyle styleId="{0BA3A6CD-F99C-44C9-9A74-AC35FAF029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36989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538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528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62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326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497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249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242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421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622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869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278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506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582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13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54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977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310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795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69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369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9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88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923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730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836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784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185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038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298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425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039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56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314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621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494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056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2069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7194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8839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318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362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7120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9832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73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5030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1702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6261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0483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1102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7976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825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264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76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672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54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28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Programming </a:t>
            </a:r>
            <a:r>
              <a:rPr lang="en-IN" sz="4000" dirty="0" smtClean="0">
                <a:solidFill>
                  <a:schemeClr val="bg1"/>
                </a:solidFill>
              </a:rPr>
              <a:t>Fundamentals</a:t>
            </a:r>
            <a:r>
              <a:rPr lang="en-IN" dirty="0" smtClean="0">
                <a:solidFill>
                  <a:schemeClr val="tx1"/>
                </a:solidFill>
              </a:rPr>
              <a:t/>
            </a:r>
            <a:br>
              <a:rPr lang="en-IN" dirty="0" smtClean="0">
                <a:solidFill>
                  <a:schemeClr val="tx1"/>
                </a:solidFill>
              </a:rPr>
            </a:br>
            <a:r>
              <a:rPr lang="en-IN" sz="4000" dirty="0" smtClean="0">
                <a:solidFill>
                  <a:schemeClr val="tx1"/>
                </a:solidFill>
              </a:rPr>
              <a:t>AEC Coding Club</a:t>
            </a:r>
            <a:endParaRPr sz="4000" dirty="0">
              <a:solidFill>
                <a:schemeClr val="tx1"/>
              </a:solidFill>
            </a:endParaRPr>
          </a:p>
        </p:txBody>
      </p:sp>
      <p:grpSp>
        <p:nvGrpSpPr>
          <p:cNvPr id="58" name="Google Shape;58;p12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Google Shape;59;p1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776849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Integer Type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" name="Google Shape;67;p13"/>
          <p:cNvSpPr txBox="1">
            <a:spLocks/>
          </p:cNvSpPr>
          <p:nvPr/>
        </p:nvSpPr>
        <p:spPr>
          <a:xfrm>
            <a:off x="633243" y="1415435"/>
            <a:ext cx="277684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Keyword: </a:t>
            </a:r>
            <a:r>
              <a:rPr lang="en-IN" sz="2800" dirty="0" err="1" smtClean="0">
                <a:solidFill>
                  <a:schemeClr val="tx1"/>
                </a:solidFill>
              </a:rPr>
              <a:t>int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0" name="Google Shape;67;p13"/>
          <p:cNvSpPr txBox="1">
            <a:spLocks/>
          </p:cNvSpPr>
          <p:nvPr/>
        </p:nvSpPr>
        <p:spPr>
          <a:xfrm>
            <a:off x="633242" y="2179727"/>
            <a:ext cx="277684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>
                <a:solidFill>
                  <a:schemeClr val="tx1"/>
                </a:solidFill>
              </a:rPr>
              <a:t>i</a:t>
            </a:r>
            <a:r>
              <a:rPr lang="en-IN" sz="2800" dirty="0" err="1" smtClean="0">
                <a:solidFill>
                  <a:schemeClr val="tx1"/>
                </a:solidFill>
              </a:rPr>
              <a:t>nt</a:t>
            </a:r>
            <a:r>
              <a:rPr lang="en-IN" sz="2800" dirty="0" smtClean="0">
                <a:solidFill>
                  <a:schemeClr val="tx1"/>
                </a:solidFill>
              </a:rPr>
              <a:t> tables = 13;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1" name="Google Shape;67;p13"/>
          <p:cNvSpPr txBox="1">
            <a:spLocks/>
          </p:cNvSpPr>
          <p:nvPr/>
        </p:nvSpPr>
        <p:spPr>
          <a:xfrm>
            <a:off x="633241" y="2766117"/>
            <a:ext cx="277684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>
                <a:solidFill>
                  <a:schemeClr val="tx1"/>
                </a:solidFill>
              </a:rPr>
              <a:t>i</a:t>
            </a:r>
            <a:r>
              <a:rPr lang="en-IN" sz="2800" dirty="0" err="1" smtClean="0">
                <a:solidFill>
                  <a:schemeClr val="tx1"/>
                </a:solidFill>
              </a:rPr>
              <a:t>nt</a:t>
            </a:r>
            <a:r>
              <a:rPr lang="en-IN" sz="2800" dirty="0" smtClean="0">
                <a:solidFill>
                  <a:schemeClr val="tx1"/>
                </a:solidFill>
              </a:rPr>
              <a:t> chairs = 10;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2" name="Google Shape;67;p13"/>
          <p:cNvSpPr txBox="1">
            <a:spLocks/>
          </p:cNvSpPr>
          <p:nvPr/>
        </p:nvSpPr>
        <p:spPr>
          <a:xfrm>
            <a:off x="633241" y="3352507"/>
            <a:ext cx="4571276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>
                <a:solidFill>
                  <a:schemeClr val="tx1"/>
                </a:solidFill>
              </a:rPr>
              <a:t>i</a:t>
            </a:r>
            <a:r>
              <a:rPr lang="en-IN" sz="2800" dirty="0" err="1" smtClean="0">
                <a:solidFill>
                  <a:schemeClr val="tx1"/>
                </a:solidFill>
              </a:rPr>
              <a:t>nt</a:t>
            </a:r>
            <a:r>
              <a:rPr lang="en-IN" sz="2800" dirty="0" smtClean="0">
                <a:solidFill>
                  <a:schemeClr val="tx1"/>
                </a:solidFill>
              </a:rPr>
              <a:t> total = tables + chairs;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3" name="Google Shape;67;p13"/>
          <p:cNvSpPr txBox="1">
            <a:spLocks/>
          </p:cNvSpPr>
          <p:nvPr/>
        </p:nvSpPr>
        <p:spPr>
          <a:xfrm>
            <a:off x="4235478" y="651143"/>
            <a:ext cx="5162904" cy="205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Range: </a:t>
            </a:r>
          </a:p>
          <a:p>
            <a:r>
              <a:rPr lang="en-IN" sz="2800" dirty="0" smtClean="0"/>
              <a:t>-2,147,483,648 </a:t>
            </a:r>
            <a:r>
              <a:rPr lang="en-IN" sz="2800" dirty="0"/>
              <a:t>to </a:t>
            </a:r>
            <a:r>
              <a:rPr lang="en-IN" sz="2800" dirty="0" smtClean="0"/>
              <a:t>2,147,483,647</a:t>
            </a:r>
          </a:p>
          <a:p>
            <a:r>
              <a:rPr lang="en-IN" sz="2800" dirty="0" smtClean="0">
                <a:solidFill>
                  <a:schemeClr val="tx2"/>
                </a:solidFill>
              </a:rPr>
              <a:t>(depends on computer)</a:t>
            </a:r>
            <a:endParaRPr lang="en-IN" sz="2800" dirty="0">
              <a:solidFill>
                <a:schemeClr val="tx2"/>
              </a:solidFill>
            </a:endParaRPr>
          </a:p>
        </p:txBody>
      </p:sp>
      <p:sp>
        <p:nvSpPr>
          <p:cNvPr id="14" name="Google Shape;67;p13"/>
          <p:cNvSpPr txBox="1">
            <a:spLocks/>
          </p:cNvSpPr>
          <p:nvPr/>
        </p:nvSpPr>
        <p:spPr>
          <a:xfrm>
            <a:off x="6036411" y="3347923"/>
            <a:ext cx="277684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5/2?</a:t>
            </a:r>
            <a:endParaRPr lang="en-IN" sz="2800" dirty="0">
              <a:solidFill>
                <a:srgbClr val="FFB600"/>
              </a:solidFill>
            </a:endParaRPr>
          </a:p>
        </p:txBody>
      </p:sp>
      <p:sp>
        <p:nvSpPr>
          <p:cNvPr id="15" name="Google Shape;67;p13"/>
          <p:cNvSpPr txBox="1">
            <a:spLocks/>
          </p:cNvSpPr>
          <p:nvPr/>
        </p:nvSpPr>
        <p:spPr>
          <a:xfrm>
            <a:off x="5988284" y="3844936"/>
            <a:ext cx="277684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11/2?</a:t>
            </a:r>
            <a:endParaRPr lang="en-IN" sz="2800" dirty="0">
              <a:solidFill>
                <a:srgbClr val="FF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6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776849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Float Type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" name="Google Shape;67;p13"/>
          <p:cNvSpPr txBox="1">
            <a:spLocks/>
          </p:cNvSpPr>
          <p:nvPr/>
        </p:nvSpPr>
        <p:spPr>
          <a:xfrm>
            <a:off x="633243" y="1415435"/>
            <a:ext cx="277684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Keyword: </a:t>
            </a:r>
            <a:r>
              <a:rPr lang="en-IN" sz="2800" dirty="0" smtClean="0">
                <a:solidFill>
                  <a:schemeClr val="tx1"/>
                </a:solidFill>
              </a:rPr>
              <a:t>float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0" name="Google Shape;67;p13"/>
          <p:cNvSpPr txBox="1">
            <a:spLocks/>
          </p:cNvSpPr>
          <p:nvPr/>
        </p:nvSpPr>
        <p:spPr>
          <a:xfrm>
            <a:off x="633242" y="2372984"/>
            <a:ext cx="3347492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float pi = </a:t>
            </a:r>
            <a:r>
              <a:rPr lang="en-IN" sz="2800" dirty="0"/>
              <a:t>3.14159</a:t>
            </a:r>
            <a:r>
              <a:rPr lang="en-IN" sz="2800" dirty="0" smtClean="0">
                <a:solidFill>
                  <a:schemeClr val="tx1"/>
                </a:solidFill>
              </a:rPr>
              <a:t>;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4" name="Google Shape;67;p13"/>
          <p:cNvSpPr txBox="1">
            <a:spLocks/>
          </p:cNvSpPr>
          <p:nvPr/>
        </p:nvSpPr>
        <p:spPr>
          <a:xfrm>
            <a:off x="6097401" y="1819633"/>
            <a:ext cx="277684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5/2?</a:t>
            </a:r>
            <a:endParaRPr lang="en-IN" sz="2800" dirty="0">
              <a:solidFill>
                <a:srgbClr val="FFB600"/>
              </a:solidFill>
            </a:endParaRPr>
          </a:p>
        </p:txBody>
      </p:sp>
      <p:sp>
        <p:nvSpPr>
          <p:cNvPr id="15" name="Google Shape;67;p13"/>
          <p:cNvSpPr txBox="1">
            <a:spLocks/>
          </p:cNvSpPr>
          <p:nvPr/>
        </p:nvSpPr>
        <p:spPr>
          <a:xfrm>
            <a:off x="6097400" y="2372984"/>
            <a:ext cx="277684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11/2?</a:t>
            </a:r>
            <a:endParaRPr lang="en-IN" sz="2800" dirty="0">
              <a:solidFill>
                <a:srgbClr val="FFB600"/>
              </a:solidFill>
            </a:endParaRPr>
          </a:p>
        </p:txBody>
      </p:sp>
      <p:sp>
        <p:nvSpPr>
          <p:cNvPr id="16" name="Google Shape;67;p13"/>
          <p:cNvSpPr txBox="1">
            <a:spLocks/>
          </p:cNvSpPr>
          <p:nvPr/>
        </p:nvSpPr>
        <p:spPr>
          <a:xfrm>
            <a:off x="633242" y="2877120"/>
            <a:ext cx="3347492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float radius = </a:t>
            </a:r>
            <a:r>
              <a:rPr lang="en-IN" sz="2800" dirty="0" smtClean="0"/>
              <a:t>3.2</a:t>
            </a:r>
            <a:r>
              <a:rPr lang="en-IN" sz="2800" dirty="0" smtClean="0">
                <a:solidFill>
                  <a:schemeClr val="tx1"/>
                </a:solidFill>
              </a:rPr>
              <a:t>;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7" name="Google Shape;67;p13"/>
          <p:cNvSpPr txBox="1">
            <a:spLocks/>
          </p:cNvSpPr>
          <p:nvPr/>
        </p:nvSpPr>
        <p:spPr>
          <a:xfrm>
            <a:off x="633242" y="3396611"/>
            <a:ext cx="4344394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float result =2*pi*radius;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4" y="651143"/>
            <a:ext cx="3093108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Character Type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633243" y="1415435"/>
            <a:ext cx="277684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Keyword: </a:t>
            </a:r>
            <a:r>
              <a:rPr lang="en-IN" sz="2800" dirty="0" smtClean="0">
                <a:solidFill>
                  <a:schemeClr val="tx1"/>
                </a:solidFill>
              </a:rPr>
              <a:t>char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9" name="Google Shape;67;p13"/>
          <p:cNvSpPr txBox="1">
            <a:spLocks/>
          </p:cNvSpPr>
          <p:nvPr/>
        </p:nvSpPr>
        <p:spPr>
          <a:xfrm>
            <a:off x="633242" y="2372984"/>
            <a:ext cx="3347492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>
                <a:solidFill>
                  <a:schemeClr val="tx1"/>
                </a:solidFill>
              </a:rPr>
              <a:t>c</a:t>
            </a:r>
            <a:r>
              <a:rPr lang="en-IN" sz="2800" dirty="0" smtClean="0">
                <a:solidFill>
                  <a:schemeClr val="tx1"/>
                </a:solidFill>
              </a:rPr>
              <a:t>har grade = \\\ </a:t>
            </a:r>
            <a:r>
              <a:rPr lang="en-IN" sz="2800" dirty="0" smtClean="0"/>
              <a:t>\’A’;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0" name="Google Shape;67;p13"/>
          <p:cNvSpPr txBox="1">
            <a:spLocks/>
          </p:cNvSpPr>
          <p:nvPr/>
        </p:nvSpPr>
        <p:spPr>
          <a:xfrm>
            <a:off x="633242" y="2877120"/>
            <a:ext cx="3347492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char symbol =‘@’;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1" name="Google Shape;67;p13"/>
          <p:cNvSpPr txBox="1">
            <a:spLocks/>
          </p:cNvSpPr>
          <p:nvPr/>
        </p:nvSpPr>
        <p:spPr>
          <a:xfrm>
            <a:off x="633242" y="3396611"/>
            <a:ext cx="4344394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char small = ‘z’; 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2" name="Google Shape;67;p13"/>
          <p:cNvSpPr txBox="1">
            <a:spLocks/>
          </p:cNvSpPr>
          <p:nvPr/>
        </p:nvSpPr>
        <p:spPr>
          <a:xfrm>
            <a:off x="4808355" y="1599628"/>
            <a:ext cx="277684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Only one letter</a:t>
            </a:r>
            <a:endParaRPr lang="en-IN" sz="2800" dirty="0">
              <a:solidFill>
                <a:srgbClr val="FFB600"/>
              </a:solidFill>
            </a:endParaRPr>
          </a:p>
        </p:txBody>
      </p:sp>
      <p:sp>
        <p:nvSpPr>
          <p:cNvPr id="13" name="Google Shape;67;p13"/>
          <p:cNvSpPr txBox="1">
            <a:spLocks/>
          </p:cNvSpPr>
          <p:nvPr/>
        </p:nvSpPr>
        <p:spPr>
          <a:xfrm>
            <a:off x="4808355" y="2764520"/>
            <a:ext cx="277684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“A computer can read only numbers”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23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3773751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Char Array Type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633243" y="1415435"/>
            <a:ext cx="3842504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Keyword: </a:t>
            </a:r>
            <a:r>
              <a:rPr lang="en-IN" sz="2800" dirty="0" smtClean="0">
                <a:solidFill>
                  <a:srgbClr val="000000"/>
                </a:solidFill>
              </a:rPr>
              <a:t>char[</a:t>
            </a:r>
            <a:r>
              <a:rPr lang="en-IN" sz="2000" dirty="0" smtClean="0">
                <a:solidFill>
                  <a:srgbClr val="000000"/>
                </a:solidFill>
              </a:rPr>
              <a:t>length</a:t>
            </a:r>
            <a:r>
              <a:rPr lang="en-IN" sz="2800" dirty="0" smtClean="0">
                <a:solidFill>
                  <a:srgbClr val="000000"/>
                </a:solidFill>
              </a:rPr>
              <a:t>]</a:t>
            </a:r>
            <a:endParaRPr lang="en-IN" sz="2800" dirty="0">
              <a:solidFill>
                <a:srgbClr val="000000"/>
              </a:solidFill>
            </a:endParaRPr>
          </a:p>
        </p:txBody>
      </p:sp>
      <p:sp>
        <p:nvSpPr>
          <p:cNvPr id="12" name="Google Shape;67;p13"/>
          <p:cNvSpPr txBox="1">
            <a:spLocks/>
          </p:cNvSpPr>
          <p:nvPr/>
        </p:nvSpPr>
        <p:spPr>
          <a:xfrm>
            <a:off x="4637889" y="754268"/>
            <a:ext cx="3449200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Many characters</a:t>
            </a:r>
            <a:endParaRPr lang="en-IN" sz="2800" dirty="0">
              <a:solidFill>
                <a:srgbClr val="FFB6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3243" y="2771745"/>
            <a:ext cx="7018843" cy="1172780"/>
            <a:chOff x="633241" y="2372984"/>
            <a:chExt cx="7018843" cy="1172780"/>
          </a:xfrm>
        </p:grpSpPr>
        <p:sp>
          <p:nvSpPr>
            <p:cNvPr id="9" name="Google Shape;67;p13"/>
            <p:cNvSpPr txBox="1">
              <a:spLocks/>
            </p:cNvSpPr>
            <p:nvPr/>
          </p:nvSpPr>
          <p:spPr>
            <a:xfrm>
              <a:off x="633241" y="2372984"/>
              <a:ext cx="5616305" cy="586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9pPr>
            </a:lstStyle>
            <a:p>
              <a:r>
                <a:rPr lang="en-IN" sz="2800" dirty="0">
                  <a:solidFill>
                    <a:srgbClr val="000000"/>
                  </a:solidFill>
                </a:rPr>
                <a:t>c</a:t>
              </a:r>
              <a:r>
                <a:rPr lang="en-IN" sz="2800" dirty="0" smtClean="0">
                  <a:solidFill>
                    <a:srgbClr val="000000"/>
                  </a:solidFill>
                </a:rPr>
                <a:t>har name[20] = \\\ </a:t>
              </a:r>
              <a:r>
                <a:rPr lang="en-IN" sz="2800" dirty="0" smtClean="0"/>
                <a:t>\’Hello, world’;</a:t>
              </a:r>
              <a:endParaRPr lang="en-IN" sz="2800" dirty="0">
                <a:solidFill>
                  <a:srgbClr val="000000"/>
                </a:solidFill>
              </a:endParaRPr>
            </a:p>
          </p:txBody>
        </p:sp>
        <p:sp>
          <p:nvSpPr>
            <p:cNvPr id="16" name="Google Shape;67;p13"/>
            <p:cNvSpPr txBox="1">
              <a:spLocks/>
            </p:cNvSpPr>
            <p:nvPr/>
          </p:nvSpPr>
          <p:spPr>
            <a:xfrm>
              <a:off x="633241" y="2959374"/>
              <a:ext cx="7018843" cy="586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9pPr>
            </a:lstStyle>
            <a:p>
              <a:r>
                <a:rPr lang="en-IN" sz="2800" dirty="0">
                  <a:solidFill>
                    <a:srgbClr val="000000"/>
                  </a:solidFill>
                </a:rPr>
                <a:t>c</a:t>
              </a:r>
              <a:r>
                <a:rPr lang="en-IN" sz="2800" dirty="0" smtClean="0">
                  <a:solidFill>
                    <a:srgbClr val="000000"/>
                  </a:solidFill>
                </a:rPr>
                <a:t>har number[10] = \\\ </a:t>
              </a:r>
              <a:r>
                <a:rPr lang="en-IN" sz="2800" dirty="0" smtClean="0"/>
                <a:t>\’1234567890’;</a:t>
              </a:r>
              <a:endParaRPr lang="en-IN" sz="2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0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4" y="651143"/>
            <a:ext cx="3093108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Boolean Type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633243" y="1415435"/>
            <a:ext cx="3842504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Keyword: </a:t>
            </a:r>
            <a:r>
              <a:rPr lang="en-IN" sz="2800" dirty="0" smtClean="0">
                <a:solidFill>
                  <a:srgbClr val="000000"/>
                </a:solidFill>
              </a:rPr>
              <a:t>bool</a:t>
            </a:r>
            <a:endParaRPr lang="en-IN" sz="2800" dirty="0">
              <a:solidFill>
                <a:srgbClr val="000000"/>
              </a:solidFill>
            </a:endParaRPr>
          </a:p>
        </p:txBody>
      </p:sp>
      <p:sp>
        <p:nvSpPr>
          <p:cNvPr id="12" name="Google Shape;67;p13"/>
          <p:cNvSpPr txBox="1">
            <a:spLocks/>
          </p:cNvSpPr>
          <p:nvPr/>
        </p:nvSpPr>
        <p:spPr>
          <a:xfrm>
            <a:off x="4637889" y="754268"/>
            <a:ext cx="3449200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>
                <a:solidFill>
                  <a:srgbClr val="FFB600"/>
                </a:solidFill>
              </a:rPr>
              <a:t>t</a:t>
            </a:r>
            <a:r>
              <a:rPr lang="en-IN" sz="2800" dirty="0" smtClean="0">
                <a:solidFill>
                  <a:srgbClr val="FFB600"/>
                </a:solidFill>
              </a:rPr>
              <a:t>rue or false</a:t>
            </a:r>
            <a:endParaRPr lang="en-IN" sz="2800" dirty="0">
              <a:solidFill>
                <a:srgbClr val="FFB6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3243" y="2771745"/>
            <a:ext cx="7018843" cy="1172780"/>
            <a:chOff x="633241" y="2372984"/>
            <a:chExt cx="7018843" cy="1172780"/>
          </a:xfrm>
        </p:grpSpPr>
        <p:sp>
          <p:nvSpPr>
            <p:cNvPr id="9" name="Google Shape;67;p13"/>
            <p:cNvSpPr txBox="1">
              <a:spLocks/>
            </p:cNvSpPr>
            <p:nvPr/>
          </p:nvSpPr>
          <p:spPr>
            <a:xfrm>
              <a:off x="633241" y="2372984"/>
              <a:ext cx="5616305" cy="586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9pPr>
            </a:lstStyle>
            <a:p>
              <a:r>
                <a:rPr lang="en-IN" sz="2800" dirty="0" smtClean="0">
                  <a:solidFill>
                    <a:srgbClr val="000000"/>
                  </a:solidFill>
                </a:rPr>
                <a:t>bool </a:t>
              </a:r>
              <a:r>
                <a:rPr lang="en-IN" sz="2800" dirty="0" err="1" smtClean="0">
                  <a:solidFill>
                    <a:srgbClr val="000000"/>
                  </a:solidFill>
                </a:rPr>
                <a:t>IsAvailable</a:t>
              </a:r>
              <a:r>
                <a:rPr lang="en-IN" sz="2800" dirty="0" smtClean="0">
                  <a:solidFill>
                    <a:srgbClr val="000000"/>
                  </a:solidFill>
                </a:rPr>
                <a:t> = \\\true;</a:t>
              </a:r>
              <a:endParaRPr lang="en-IN" sz="2800" dirty="0">
                <a:solidFill>
                  <a:srgbClr val="000000"/>
                </a:solidFill>
              </a:endParaRPr>
            </a:p>
          </p:txBody>
        </p:sp>
        <p:sp>
          <p:nvSpPr>
            <p:cNvPr id="16" name="Google Shape;67;p13"/>
            <p:cNvSpPr txBox="1">
              <a:spLocks/>
            </p:cNvSpPr>
            <p:nvPr/>
          </p:nvSpPr>
          <p:spPr>
            <a:xfrm>
              <a:off x="633241" y="2959374"/>
              <a:ext cx="7018843" cy="586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9pPr>
            </a:lstStyle>
            <a:p>
              <a:r>
                <a:rPr lang="en-IN" sz="2800" dirty="0" smtClean="0">
                  <a:solidFill>
                    <a:srgbClr val="000000"/>
                  </a:solidFill>
                </a:rPr>
                <a:t>bool safe = false; </a:t>
              </a:r>
              <a:endParaRPr lang="en-IN" sz="2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8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err="1" smtClean="0">
                <a:solidFill>
                  <a:srgbClr val="FFB600"/>
                </a:solidFill>
              </a:rPr>
              <a:t>Int</a:t>
            </a:r>
            <a:r>
              <a:rPr lang="en-IN" sz="2800" dirty="0" smtClean="0">
                <a:solidFill>
                  <a:srgbClr val="FFB600"/>
                </a:solidFill>
              </a:rPr>
              <a:t> vs. float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2372666" y="2041076"/>
            <a:ext cx="287997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 smtClean="0">
                <a:solidFill>
                  <a:schemeClr val="tx1"/>
                </a:solidFill>
              </a:rPr>
              <a:t>int</a:t>
            </a:r>
            <a:r>
              <a:rPr lang="en-IN" sz="2800" dirty="0" smtClean="0">
                <a:solidFill>
                  <a:schemeClr val="tx1"/>
                </a:solidFill>
              </a:rPr>
              <a:t> bucket = 13;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9" name="Google Shape;67;p13"/>
          <p:cNvSpPr txBox="1">
            <a:spLocks/>
          </p:cNvSpPr>
          <p:nvPr/>
        </p:nvSpPr>
        <p:spPr>
          <a:xfrm>
            <a:off x="2372665" y="2681614"/>
            <a:ext cx="359499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>
                <a:solidFill>
                  <a:schemeClr val="tx1"/>
                </a:solidFill>
              </a:rPr>
              <a:t>f</a:t>
            </a:r>
            <a:r>
              <a:rPr lang="en-IN" sz="2800" dirty="0" smtClean="0">
                <a:solidFill>
                  <a:schemeClr val="tx1"/>
                </a:solidFill>
              </a:rPr>
              <a:t>loat tank = bucket;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31851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Variable Size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69" y="2206502"/>
            <a:ext cx="1351301" cy="1801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03" y="759210"/>
            <a:ext cx="3597601" cy="3597601"/>
          </a:xfrm>
          <a:prstGeom prst="rect">
            <a:avLst/>
          </a:prstGeom>
        </p:spPr>
      </p:pic>
      <p:sp>
        <p:nvSpPr>
          <p:cNvPr id="11" name="Google Shape;67;p13"/>
          <p:cNvSpPr txBox="1">
            <a:spLocks/>
          </p:cNvSpPr>
          <p:nvPr/>
        </p:nvSpPr>
        <p:spPr>
          <a:xfrm>
            <a:off x="5516496" y="4220513"/>
            <a:ext cx="1434320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000" dirty="0" smtClean="0">
                <a:solidFill>
                  <a:schemeClr val="tx1"/>
                </a:solidFill>
              </a:rPr>
              <a:t>float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2" name="Google Shape;67;p13"/>
          <p:cNvSpPr txBox="1">
            <a:spLocks/>
          </p:cNvSpPr>
          <p:nvPr/>
        </p:nvSpPr>
        <p:spPr>
          <a:xfrm>
            <a:off x="2242621" y="4008236"/>
            <a:ext cx="867462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000" dirty="0" err="1" smtClean="0">
                <a:solidFill>
                  <a:schemeClr val="tx1"/>
                </a:solidFill>
              </a:rPr>
              <a:t>int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err="1" smtClean="0">
                <a:solidFill>
                  <a:srgbClr val="FFB600"/>
                </a:solidFill>
              </a:rPr>
              <a:t>Int</a:t>
            </a:r>
            <a:r>
              <a:rPr lang="en-IN" sz="2800" dirty="0" smtClean="0">
                <a:solidFill>
                  <a:srgbClr val="FFB600"/>
                </a:solidFill>
              </a:rPr>
              <a:t> vs. float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3513220" y="2096076"/>
            <a:ext cx="3457495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4400" dirty="0" smtClean="0">
                <a:solidFill>
                  <a:srgbClr val="000000"/>
                </a:solidFill>
              </a:rPr>
              <a:t>13.00000</a:t>
            </a:r>
            <a:endParaRPr lang="en-IN" sz="4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8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err="1" smtClean="0">
                <a:solidFill>
                  <a:srgbClr val="FFB600"/>
                </a:solidFill>
              </a:rPr>
              <a:t>Int</a:t>
            </a:r>
            <a:r>
              <a:rPr lang="en-IN" sz="2800" dirty="0" smtClean="0">
                <a:solidFill>
                  <a:srgbClr val="FFB600"/>
                </a:solidFill>
              </a:rPr>
              <a:t> vs. float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2517043" y="2460462"/>
            <a:ext cx="3457495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 smtClean="0">
                <a:solidFill>
                  <a:srgbClr val="000000"/>
                </a:solidFill>
              </a:rPr>
              <a:t>int</a:t>
            </a:r>
            <a:r>
              <a:rPr lang="en-IN" sz="2800" dirty="0" smtClean="0">
                <a:solidFill>
                  <a:srgbClr val="000000"/>
                </a:solidFill>
              </a:rPr>
              <a:t> bucket = </a:t>
            </a:r>
            <a:r>
              <a:rPr lang="en-IN" sz="2800" dirty="0">
                <a:solidFill>
                  <a:srgbClr val="000000"/>
                </a:solidFill>
              </a:rPr>
              <a:t> </a:t>
            </a:r>
            <a:r>
              <a:rPr lang="en-IN" sz="2800" dirty="0" smtClean="0">
                <a:solidFill>
                  <a:srgbClr val="000000"/>
                </a:solidFill>
              </a:rPr>
              <a:t>tank;</a:t>
            </a:r>
            <a:endParaRPr lang="en-IN" sz="2800" dirty="0">
              <a:solidFill>
                <a:srgbClr val="000000"/>
              </a:solidFill>
            </a:endParaRPr>
          </a:p>
        </p:txBody>
      </p:sp>
      <p:sp>
        <p:nvSpPr>
          <p:cNvPr id="9" name="Google Shape;67;p13"/>
          <p:cNvSpPr txBox="1">
            <a:spLocks/>
          </p:cNvSpPr>
          <p:nvPr/>
        </p:nvSpPr>
        <p:spPr>
          <a:xfrm>
            <a:off x="2517043" y="1874072"/>
            <a:ext cx="359499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>
                <a:solidFill>
                  <a:srgbClr val="000000"/>
                </a:solidFill>
              </a:rPr>
              <a:t>f</a:t>
            </a:r>
            <a:r>
              <a:rPr lang="en-IN" sz="2800" dirty="0" smtClean="0">
                <a:solidFill>
                  <a:srgbClr val="000000"/>
                </a:solidFill>
              </a:rPr>
              <a:t>loat tank =3.14159;</a:t>
            </a:r>
            <a:endParaRPr lang="en-I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76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31851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Variable Size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69" y="2206502"/>
            <a:ext cx="1351301" cy="1801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03" y="759210"/>
            <a:ext cx="3597601" cy="3597601"/>
          </a:xfrm>
          <a:prstGeom prst="rect">
            <a:avLst/>
          </a:prstGeom>
        </p:spPr>
      </p:pic>
      <p:sp>
        <p:nvSpPr>
          <p:cNvPr id="11" name="Google Shape;67;p13"/>
          <p:cNvSpPr txBox="1">
            <a:spLocks/>
          </p:cNvSpPr>
          <p:nvPr/>
        </p:nvSpPr>
        <p:spPr>
          <a:xfrm>
            <a:off x="5516496" y="4220513"/>
            <a:ext cx="1434320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000" dirty="0" smtClean="0">
                <a:solidFill>
                  <a:srgbClr val="000000"/>
                </a:solidFill>
              </a:rPr>
              <a:t>float</a:t>
            </a:r>
            <a:endParaRPr lang="en-IN" sz="2000" dirty="0">
              <a:solidFill>
                <a:srgbClr val="000000"/>
              </a:solidFill>
            </a:endParaRPr>
          </a:p>
        </p:txBody>
      </p:sp>
      <p:sp>
        <p:nvSpPr>
          <p:cNvPr id="12" name="Google Shape;67;p13"/>
          <p:cNvSpPr txBox="1">
            <a:spLocks/>
          </p:cNvSpPr>
          <p:nvPr/>
        </p:nvSpPr>
        <p:spPr>
          <a:xfrm>
            <a:off x="2242621" y="4008236"/>
            <a:ext cx="867462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000" dirty="0" err="1" smtClean="0">
                <a:solidFill>
                  <a:srgbClr val="000000"/>
                </a:solidFill>
              </a:rPr>
              <a:t>int</a:t>
            </a:r>
            <a:endParaRPr lang="en-I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594488" y="582391"/>
            <a:ext cx="5856935" cy="730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rgbClr val="FFB600"/>
                </a:solidFill>
              </a:rPr>
              <a:t>Content </a:t>
            </a:r>
            <a:r>
              <a:rPr lang="en" sz="4000" dirty="0" smtClean="0">
                <a:solidFill>
                  <a:schemeClr val="tx1"/>
                </a:solidFill>
              </a:rPr>
              <a:t>workflow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838610" y="1468535"/>
            <a:ext cx="983312" cy="917184"/>
            <a:chOff x="1149526" y="2947750"/>
            <a:chExt cx="596660" cy="594300"/>
          </a:xfrm>
        </p:grpSpPr>
        <p:sp>
          <p:nvSpPr>
            <p:cNvPr id="256" name="Google Shape;256;p28"/>
            <p:cNvSpPr/>
            <p:nvPr/>
          </p:nvSpPr>
          <p:spPr>
            <a:xfrm>
              <a:off x="1151886" y="29477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FFB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57" name="Google Shape;257;p28"/>
            <p:cNvSpPr txBox="1"/>
            <p:nvPr/>
          </p:nvSpPr>
          <p:spPr>
            <a:xfrm>
              <a:off x="1149526" y="3118158"/>
              <a:ext cx="596660" cy="37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" sz="12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variables</a:t>
              </a:r>
              <a:endParaRPr sz="12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63201" y="2084698"/>
            <a:ext cx="1469061" cy="1470457"/>
            <a:chOff x="2019555" y="3025083"/>
            <a:chExt cx="1469061" cy="1470457"/>
          </a:xfrm>
        </p:grpSpPr>
        <p:sp>
          <p:nvSpPr>
            <p:cNvPr id="260" name="Google Shape;260;p28"/>
            <p:cNvSpPr/>
            <p:nvPr/>
          </p:nvSpPr>
          <p:spPr>
            <a:xfrm>
              <a:off x="2269960" y="3025083"/>
              <a:ext cx="968253" cy="920442"/>
            </a:xfrm>
            <a:prstGeom prst="ellipse">
              <a:avLst/>
            </a:prstGeom>
            <a:noFill/>
            <a:ln w="38100" cap="flat" cmpd="sng">
              <a:solidFill>
                <a:srgbClr val="FFB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61" name="Google Shape;261;p28"/>
            <p:cNvSpPr txBox="1"/>
            <p:nvPr/>
          </p:nvSpPr>
          <p:spPr>
            <a:xfrm>
              <a:off x="2019555" y="4049140"/>
              <a:ext cx="1469061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IN" sz="1000" dirty="0" smtClean="0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Conditional Statements</a:t>
              </a:r>
            </a:p>
          </p:txBody>
        </p:sp>
        <p:sp>
          <p:nvSpPr>
            <p:cNvPr id="263" name="Google Shape;263;p28"/>
            <p:cNvSpPr txBox="1"/>
            <p:nvPr/>
          </p:nvSpPr>
          <p:spPr>
            <a:xfrm>
              <a:off x="2365513" y="3241924"/>
              <a:ext cx="783324" cy="505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9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If/else statements</a:t>
              </a:r>
            </a:p>
          </p:txBody>
        </p:sp>
      </p:grpSp>
      <p:sp>
        <p:nvSpPr>
          <p:cNvPr id="265" name="Google Shape;265;p28"/>
          <p:cNvSpPr txBox="1"/>
          <p:nvPr/>
        </p:nvSpPr>
        <p:spPr>
          <a:xfrm>
            <a:off x="4277499" y="3984832"/>
            <a:ext cx="123471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0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Iteration Statements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13157" y="2063237"/>
            <a:ext cx="993240" cy="963363"/>
            <a:chOff x="4053147" y="1559831"/>
            <a:chExt cx="993240" cy="963363"/>
          </a:xfrm>
        </p:grpSpPr>
        <p:sp>
          <p:nvSpPr>
            <p:cNvPr id="264" name="Google Shape;264;p28"/>
            <p:cNvSpPr/>
            <p:nvPr/>
          </p:nvSpPr>
          <p:spPr>
            <a:xfrm>
              <a:off x="4053147" y="1559831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67" name="Google Shape;267;p28"/>
            <p:cNvSpPr txBox="1"/>
            <p:nvPr/>
          </p:nvSpPr>
          <p:spPr>
            <a:xfrm>
              <a:off x="4185337" y="1841767"/>
              <a:ext cx="735735" cy="537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2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Loops</a:t>
              </a:r>
              <a:endParaRPr sz="8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269" name="Google Shape;269;p28"/>
          <p:cNvSpPr txBox="1"/>
          <p:nvPr/>
        </p:nvSpPr>
        <p:spPr>
          <a:xfrm>
            <a:off x="6486553" y="3480861"/>
            <a:ext cx="1709100" cy="3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10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Special Topics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74" name="Google Shape;274;p2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75" name="Google Shape;275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4446" y="2728817"/>
            <a:ext cx="1291639" cy="1479215"/>
            <a:chOff x="670696" y="1536673"/>
            <a:chExt cx="1291639" cy="1479215"/>
          </a:xfrm>
        </p:grpSpPr>
        <p:grpSp>
          <p:nvGrpSpPr>
            <p:cNvPr id="30" name="Group 29"/>
            <p:cNvGrpSpPr/>
            <p:nvPr/>
          </p:nvGrpSpPr>
          <p:grpSpPr>
            <a:xfrm>
              <a:off x="824860" y="1536673"/>
              <a:ext cx="983312" cy="917184"/>
              <a:chOff x="1149526" y="2947750"/>
              <a:chExt cx="596660" cy="594300"/>
            </a:xfrm>
          </p:grpSpPr>
          <p:sp>
            <p:nvSpPr>
              <p:cNvPr id="32" name="Google Shape;256;p28"/>
              <p:cNvSpPr/>
              <p:nvPr/>
            </p:nvSpPr>
            <p:spPr>
              <a:xfrm>
                <a:off x="1151886" y="2947750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rgbClr val="FFB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endParaRPr>
              </a:p>
            </p:txBody>
          </p:sp>
          <p:sp>
            <p:nvSpPr>
              <p:cNvPr id="33" name="Google Shape;257;p28"/>
              <p:cNvSpPr txBox="1"/>
              <p:nvPr/>
            </p:nvSpPr>
            <p:spPr>
              <a:xfrm>
                <a:off x="1149526" y="3064698"/>
                <a:ext cx="596660" cy="375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600"/>
                  </a:spcAft>
                  <a:buSzPts val="1100"/>
                </a:pPr>
                <a:r>
                  <a:rPr lang="en-IN" sz="1200" dirty="0" err="1" smtClean="0">
                    <a:solidFill>
                      <a:srgbClr val="434343"/>
                    </a:solidFill>
                    <a:latin typeface="Raleway Light"/>
                    <a:ea typeface="Raleway Light"/>
                    <a:cs typeface="Raleway Light"/>
                    <a:sym typeface="Raleway Light"/>
                  </a:rPr>
                  <a:t>va</a:t>
                </a:r>
                <a:r>
                  <a:rPr lang="en" sz="1200" dirty="0" smtClean="0">
                    <a:solidFill>
                      <a:srgbClr val="434343"/>
                    </a:solidFill>
                    <a:latin typeface="Raleway Light"/>
                    <a:ea typeface="Raleway Light"/>
                    <a:cs typeface="Raleway Light"/>
                    <a:sym typeface="Raleway Light"/>
                  </a:rPr>
                  <a:t>riables types</a:t>
                </a:r>
              </a:p>
            </p:txBody>
          </p:sp>
        </p:grpSp>
        <p:sp>
          <p:nvSpPr>
            <p:cNvPr id="31" name="Google Shape;258;p28"/>
            <p:cNvSpPr txBox="1"/>
            <p:nvPr/>
          </p:nvSpPr>
          <p:spPr>
            <a:xfrm>
              <a:off x="670696" y="2569488"/>
              <a:ext cx="1291639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 smtClean="0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Data Storage </a:t>
              </a:r>
            </a:p>
            <a:p>
              <a:pPr algn="ctr">
                <a:lnSpc>
                  <a:spcPct val="115000"/>
                </a:lnSpc>
              </a:pPr>
              <a:r>
                <a:rPr lang="en" sz="1000" dirty="0" smtClean="0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Elements</a:t>
              </a:r>
              <a:endParaRPr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29340" y="1422356"/>
            <a:ext cx="993240" cy="963363"/>
            <a:chOff x="4053147" y="1559831"/>
            <a:chExt cx="993240" cy="963363"/>
          </a:xfrm>
        </p:grpSpPr>
        <p:sp>
          <p:nvSpPr>
            <p:cNvPr id="36" name="Google Shape;264;p28"/>
            <p:cNvSpPr/>
            <p:nvPr/>
          </p:nvSpPr>
          <p:spPr>
            <a:xfrm>
              <a:off x="4053147" y="1559831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7" name="Google Shape;267;p28"/>
            <p:cNvSpPr txBox="1"/>
            <p:nvPr/>
          </p:nvSpPr>
          <p:spPr>
            <a:xfrm>
              <a:off x="4185337" y="1738642"/>
              <a:ext cx="735735" cy="537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2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For loops</a:t>
              </a:r>
              <a:endParaRPr sz="8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15590" y="2774648"/>
            <a:ext cx="993240" cy="963363"/>
            <a:chOff x="4053147" y="1559831"/>
            <a:chExt cx="993240" cy="963363"/>
          </a:xfrm>
        </p:grpSpPr>
        <p:sp>
          <p:nvSpPr>
            <p:cNvPr id="39" name="Google Shape;264;p28"/>
            <p:cNvSpPr/>
            <p:nvPr/>
          </p:nvSpPr>
          <p:spPr>
            <a:xfrm>
              <a:off x="4053147" y="1559831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0" name="Google Shape;267;p28"/>
            <p:cNvSpPr txBox="1"/>
            <p:nvPr/>
          </p:nvSpPr>
          <p:spPr>
            <a:xfrm>
              <a:off x="4185337" y="1772973"/>
              <a:ext cx="735735" cy="537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1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While loops</a:t>
              </a:r>
              <a:endParaRPr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58923" y="2127384"/>
            <a:ext cx="993240" cy="963363"/>
            <a:chOff x="6451423" y="2072384"/>
            <a:chExt cx="993240" cy="963363"/>
          </a:xfrm>
        </p:grpSpPr>
        <p:sp>
          <p:nvSpPr>
            <p:cNvPr id="41" name="Google Shape;264;p28"/>
            <p:cNvSpPr/>
            <p:nvPr/>
          </p:nvSpPr>
          <p:spPr>
            <a:xfrm>
              <a:off x="6451423" y="2072384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050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2" name="Google Shape;267;p28"/>
            <p:cNvSpPr txBox="1"/>
            <p:nvPr/>
          </p:nvSpPr>
          <p:spPr>
            <a:xfrm>
              <a:off x="6515195" y="2365920"/>
              <a:ext cx="865696" cy="601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1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Functions</a:t>
              </a:r>
              <a:endParaRPr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472166" y="2145392"/>
            <a:ext cx="993240" cy="963363"/>
            <a:chOff x="6451423" y="2072384"/>
            <a:chExt cx="993240" cy="963363"/>
          </a:xfrm>
        </p:grpSpPr>
        <p:sp>
          <p:nvSpPr>
            <p:cNvPr id="45" name="Google Shape;264;p28"/>
            <p:cNvSpPr/>
            <p:nvPr/>
          </p:nvSpPr>
          <p:spPr>
            <a:xfrm>
              <a:off x="6451423" y="2072384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050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6" name="Google Shape;267;p28"/>
            <p:cNvSpPr txBox="1"/>
            <p:nvPr/>
          </p:nvSpPr>
          <p:spPr>
            <a:xfrm>
              <a:off x="6515195" y="2365920"/>
              <a:ext cx="865696" cy="601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1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APIs</a:t>
              </a:r>
              <a:endParaRPr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43" name="Google Shape;267;p28"/>
          <p:cNvSpPr txBox="1"/>
          <p:nvPr/>
        </p:nvSpPr>
        <p:spPr>
          <a:xfrm>
            <a:off x="1868956" y="4221183"/>
            <a:ext cx="2076391" cy="60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en-IN" sz="1600" b="1" dirty="0" smtClean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*All Code are in C</a:t>
            </a:r>
            <a:endParaRPr sz="1600" b="1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7315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err="1" smtClean="0">
                <a:solidFill>
                  <a:srgbClr val="FFB600"/>
                </a:solidFill>
              </a:rPr>
              <a:t>Int</a:t>
            </a:r>
            <a:r>
              <a:rPr lang="en-IN" sz="2800" dirty="0" smtClean="0">
                <a:solidFill>
                  <a:srgbClr val="FFB600"/>
                </a:solidFill>
              </a:rPr>
              <a:t> vs. float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4249589" y="1766068"/>
            <a:ext cx="1085555" cy="138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8000" dirty="0" smtClean="0">
                <a:solidFill>
                  <a:srgbClr val="000000"/>
                </a:solidFill>
              </a:rPr>
              <a:t>3</a:t>
            </a:r>
            <a:endParaRPr lang="en-IN" sz="8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1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95120" y="811565"/>
            <a:ext cx="1278060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char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92518" y="1978637"/>
            <a:ext cx="4246994" cy="1169928"/>
            <a:chOff x="1101902" y="1981493"/>
            <a:chExt cx="4246994" cy="1169928"/>
          </a:xfrm>
        </p:grpSpPr>
        <p:sp>
          <p:nvSpPr>
            <p:cNvPr id="9" name="Google Shape;67;p13"/>
            <p:cNvSpPr txBox="1">
              <a:spLocks/>
            </p:cNvSpPr>
            <p:nvPr/>
          </p:nvSpPr>
          <p:spPr>
            <a:xfrm>
              <a:off x="1101902" y="1981493"/>
              <a:ext cx="4246994" cy="586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9pPr>
            </a:lstStyle>
            <a:p>
              <a:r>
                <a:rPr lang="en-IN" sz="2800" dirty="0" err="1">
                  <a:solidFill>
                    <a:schemeClr val="tx1"/>
                  </a:solidFill>
                </a:rPr>
                <a:t>i</a:t>
              </a:r>
              <a:r>
                <a:rPr lang="en-IN" sz="2800" dirty="0" err="1" smtClean="0">
                  <a:solidFill>
                    <a:schemeClr val="tx1"/>
                  </a:solidFill>
                </a:rPr>
                <a:t>nt</a:t>
              </a:r>
              <a:r>
                <a:rPr lang="en-IN" sz="2800" dirty="0" smtClean="0">
                  <a:solidFill>
                    <a:schemeClr val="tx1"/>
                  </a:solidFill>
                </a:rPr>
                <a:t> number = 15;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Google Shape;67;p13"/>
            <p:cNvSpPr txBox="1">
              <a:spLocks/>
            </p:cNvSpPr>
            <p:nvPr/>
          </p:nvSpPr>
          <p:spPr>
            <a:xfrm>
              <a:off x="1101902" y="2565031"/>
              <a:ext cx="4246994" cy="586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9pPr>
            </a:lstStyle>
            <a:p>
              <a:r>
                <a:rPr lang="en-IN" sz="2800" dirty="0" smtClean="0">
                  <a:solidFill>
                    <a:schemeClr val="tx1"/>
                  </a:solidFill>
                </a:rPr>
                <a:t>char title = number;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20665" y="1978637"/>
            <a:ext cx="4246994" cy="1169928"/>
            <a:chOff x="1101902" y="1981493"/>
            <a:chExt cx="4246994" cy="1169928"/>
          </a:xfrm>
        </p:grpSpPr>
        <p:sp>
          <p:nvSpPr>
            <p:cNvPr id="13" name="Google Shape;67;p13"/>
            <p:cNvSpPr txBox="1">
              <a:spLocks/>
            </p:cNvSpPr>
            <p:nvPr/>
          </p:nvSpPr>
          <p:spPr>
            <a:xfrm>
              <a:off x="1101902" y="1981493"/>
              <a:ext cx="4246994" cy="586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9pPr>
            </a:lstStyle>
            <a:p>
              <a:r>
                <a:rPr lang="en-IN" sz="2800" dirty="0" smtClean="0">
                  <a:solidFill>
                    <a:schemeClr val="tx1"/>
                  </a:solidFill>
                </a:rPr>
                <a:t>float </a:t>
              </a:r>
              <a:r>
                <a:rPr lang="en-IN" sz="2800" dirty="0" err="1" smtClean="0">
                  <a:solidFill>
                    <a:schemeClr val="tx1"/>
                  </a:solidFill>
                </a:rPr>
                <a:t>fract</a:t>
              </a:r>
              <a:r>
                <a:rPr lang="en-IN" sz="2800" dirty="0" smtClean="0">
                  <a:solidFill>
                    <a:schemeClr val="tx1"/>
                  </a:solidFill>
                </a:rPr>
                <a:t> = 1.5;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sp>
          <p:nvSpPr>
            <p:cNvPr id="14" name="Google Shape;67;p13"/>
            <p:cNvSpPr txBox="1">
              <a:spLocks/>
            </p:cNvSpPr>
            <p:nvPr/>
          </p:nvSpPr>
          <p:spPr>
            <a:xfrm>
              <a:off x="1101902" y="2565031"/>
              <a:ext cx="4246994" cy="586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5800"/>
                <a:buFont typeface="Raleway ExtraBold"/>
                <a:buNone/>
                <a:defRPr sz="5800" b="0" i="0" u="none" strike="noStrike" cap="none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defRPr>
              </a:lvl9pPr>
            </a:lstStyle>
            <a:p>
              <a:r>
                <a:rPr lang="en-IN" sz="2800" dirty="0" smtClean="0">
                  <a:solidFill>
                    <a:schemeClr val="tx1"/>
                  </a:solidFill>
                </a:rPr>
                <a:t>char title = </a:t>
              </a:r>
              <a:r>
                <a:rPr lang="en-IN" sz="2800" dirty="0" err="1" smtClean="0">
                  <a:solidFill>
                    <a:schemeClr val="tx1"/>
                  </a:solidFill>
                </a:rPr>
                <a:t>fract</a:t>
              </a:r>
              <a:r>
                <a:rPr lang="en-IN" sz="2800" dirty="0" smtClean="0">
                  <a:solidFill>
                    <a:schemeClr val="tx1"/>
                  </a:solidFill>
                </a:rPr>
                <a:t>;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Google Shape;67;p13"/>
          <p:cNvSpPr txBox="1">
            <a:spLocks/>
          </p:cNvSpPr>
          <p:nvPr/>
        </p:nvSpPr>
        <p:spPr>
          <a:xfrm>
            <a:off x="3952029" y="2419502"/>
            <a:ext cx="1278060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4000" dirty="0" smtClean="0">
                <a:solidFill>
                  <a:srgbClr val="FFB600"/>
                </a:solidFill>
              </a:rPr>
              <a:t>*</a:t>
            </a:r>
            <a:endParaRPr lang="en-IN" sz="4000" dirty="0">
              <a:solidFill>
                <a:srgbClr val="FF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55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63872" y="660680"/>
            <a:ext cx="3381866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Variable Types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25" y="1568634"/>
            <a:ext cx="1718152" cy="23662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900" y="1616762"/>
            <a:ext cx="2675857" cy="26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grpSp>
        <p:nvGrpSpPr>
          <p:cNvPr id="341" name="Google Shape;341;p33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342" name="Google Shape;342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03158" y="1198925"/>
            <a:ext cx="649705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3600" dirty="0">
                <a:latin typeface="Raleway Light" panose="020B0604020202020204" charset="0"/>
              </a:rPr>
              <a:t>Variables in </a:t>
            </a:r>
            <a:r>
              <a:rPr lang="en" sz="3600" dirty="0" smtClean="0">
                <a:solidFill>
                  <a:srgbClr val="FFB600"/>
                </a:solidFill>
                <a:latin typeface="Raleway Light" panose="020B0604020202020204" charset="0"/>
              </a:rPr>
              <a:t>Programming</a:t>
            </a:r>
          </a:p>
          <a:p>
            <a:pPr lvl="0"/>
            <a:endParaRPr lang="en" sz="3600" dirty="0">
              <a:latin typeface="Raleway Light" panose="020B0604020202020204" charset="0"/>
            </a:endParaRPr>
          </a:p>
          <a:p>
            <a:pPr lvl="0"/>
            <a:r>
              <a:rPr lang="en-IN" sz="3600" dirty="0" err="1">
                <a:latin typeface="Raleway Light" panose="020B0604020202020204" charset="0"/>
              </a:rPr>
              <a:t>i</a:t>
            </a:r>
            <a:r>
              <a:rPr lang="en" sz="3600" dirty="0" smtClean="0">
                <a:latin typeface="Raleway Light" panose="020B0604020202020204" charset="0"/>
              </a:rPr>
              <a:t>nt number = 32;</a:t>
            </a:r>
          </a:p>
          <a:p>
            <a:pPr lvl="0"/>
            <a:r>
              <a:rPr lang="en-IN" sz="3600" dirty="0">
                <a:latin typeface="Raleway Light" panose="020B0604020202020204" charset="0"/>
              </a:rPr>
              <a:t>c</a:t>
            </a:r>
            <a:r>
              <a:rPr lang="en" sz="3600" dirty="0" smtClean="0">
                <a:latin typeface="Raleway Light" panose="020B0604020202020204" charset="0"/>
              </a:rPr>
              <a:t>har grade = ‘A’;  </a:t>
            </a:r>
            <a:endParaRPr lang="en" sz="3600" dirty="0">
              <a:latin typeface="Raleway Light" panose="020B060402020202020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152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594488" y="582391"/>
            <a:ext cx="5856935" cy="730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rgbClr val="FFB600"/>
                </a:solidFill>
              </a:rPr>
              <a:t>Content </a:t>
            </a:r>
            <a:r>
              <a:rPr lang="en" sz="4000" dirty="0" smtClean="0">
                <a:solidFill>
                  <a:schemeClr val="tx1"/>
                </a:solidFill>
              </a:rPr>
              <a:t>workflow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838610" y="1468535"/>
            <a:ext cx="983312" cy="917184"/>
            <a:chOff x="1149526" y="2947750"/>
            <a:chExt cx="596660" cy="594300"/>
          </a:xfrm>
        </p:grpSpPr>
        <p:sp>
          <p:nvSpPr>
            <p:cNvPr id="256" name="Google Shape;256;p28"/>
            <p:cNvSpPr/>
            <p:nvPr/>
          </p:nvSpPr>
          <p:spPr>
            <a:xfrm>
              <a:off x="1151886" y="29477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FFB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57" name="Google Shape;257;p28"/>
            <p:cNvSpPr txBox="1"/>
            <p:nvPr/>
          </p:nvSpPr>
          <p:spPr>
            <a:xfrm>
              <a:off x="1149526" y="3118158"/>
              <a:ext cx="596660" cy="37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" sz="12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variables</a:t>
              </a:r>
              <a:endParaRPr sz="12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63201" y="2084698"/>
            <a:ext cx="1469061" cy="1470457"/>
            <a:chOff x="2019555" y="3025083"/>
            <a:chExt cx="1469061" cy="1470457"/>
          </a:xfrm>
        </p:grpSpPr>
        <p:sp>
          <p:nvSpPr>
            <p:cNvPr id="260" name="Google Shape;260;p28"/>
            <p:cNvSpPr/>
            <p:nvPr/>
          </p:nvSpPr>
          <p:spPr>
            <a:xfrm>
              <a:off x="2269960" y="3025083"/>
              <a:ext cx="968253" cy="920442"/>
            </a:xfrm>
            <a:prstGeom prst="ellipse">
              <a:avLst/>
            </a:prstGeom>
            <a:noFill/>
            <a:ln w="38100" cap="flat" cmpd="sng">
              <a:solidFill>
                <a:srgbClr val="FFB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61" name="Google Shape;261;p28"/>
            <p:cNvSpPr txBox="1"/>
            <p:nvPr/>
          </p:nvSpPr>
          <p:spPr>
            <a:xfrm>
              <a:off x="2019555" y="4049140"/>
              <a:ext cx="1469061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IN" sz="1000" dirty="0" smtClean="0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Conditional Statements</a:t>
              </a:r>
            </a:p>
          </p:txBody>
        </p:sp>
        <p:sp>
          <p:nvSpPr>
            <p:cNvPr id="263" name="Google Shape;263;p28"/>
            <p:cNvSpPr txBox="1"/>
            <p:nvPr/>
          </p:nvSpPr>
          <p:spPr>
            <a:xfrm>
              <a:off x="2365513" y="3241924"/>
              <a:ext cx="783324" cy="505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9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If/else statements</a:t>
              </a:r>
            </a:p>
          </p:txBody>
        </p:sp>
      </p:grpSp>
      <p:sp>
        <p:nvSpPr>
          <p:cNvPr id="265" name="Google Shape;265;p28"/>
          <p:cNvSpPr txBox="1"/>
          <p:nvPr/>
        </p:nvSpPr>
        <p:spPr>
          <a:xfrm>
            <a:off x="4277499" y="3984832"/>
            <a:ext cx="123471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0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Iteration Statements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13157" y="2063237"/>
            <a:ext cx="993240" cy="963363"/>
            <a:chOff x="4053147" y="1559831"/>
            <a:chExt cx="993240" cy="963363"/>
          </a:xfrm>
        </p:grpSpPr>
        <p:sp>
          <p:nvSpPr>
            <p:cNvPr id="264" name="Google Shape;264;p28"/>
            <p:cNvSpPr/>
            <p:nvPr/>
          </p:nvSpPr>
          <p:spPr>
            <a:xfrm>
              <a:off x="4053147" y="1559831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67" name="Google Shape;267;p28"/>
            <p:cNvSpPr txBox="1"/>
            <p:nvPr/>
          </p:nvSpPr>
          <p:spPr>
            <a:xfrm>
              <a:off x="4185337" y="1841767"/>
              <a:ext cx="735735" cy="537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2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Loops</a:t>
              </a:r>
              <a:endParaRPr sz="8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269" name="Google Shape;269;p28"/>
          <p:cNvSpPr txBox="1"/>
          <p:nvPr/>
        </p:nvSpPr>
        <p:spPr>
          <a:xfrm>
            <a:off x="6486553" y="3480861"/>
            <a:ext cx="1709100" cy="3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10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Special Topics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74" name="Google Shape;274;p2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75" name="Google Shape;275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4446" y="2728817"/>
            <a:ext cx="1291639" cy="1479215"/>
            <a:chOff x="670696" y="1536673"/>
            <a:chExt cx="1291639" cy="1479215"/>
          </a:xfrm>
        </p:grpSpPr>
        <p:grpSp>
          <p:nvGrpSpPr>
            <p:cNvPr id="30" name="Group 29"/>
            <p:cNvGrpSpPr/>
            <p:nvPr/>
          </p:nvGrpSpPr>
          <p:grpSpPr>
            <a:xfrm>
              <a:off x="824860" y="1536673"/>
              <a:ext cx="983312" cy="917184"/>
              <a:chOff x="1149526" y="2947750"/>
              <a:chExt cx="596660" cy="594300"/>
            </a:xfrm>
          </p:grpSpPr>
          <p:sp>
            <p:nvSpPr>
              <p:cNvPr id="32" name="Google Shape;256;p28"/>
              <p:cNvSpPr/>
              <p:nvPr/>
            </p:nvSpPr>
            <p:spPr>
              <a:xfrm>
                <a:off x="1151886" y="2947750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rgbClr val="FFB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endParaRPr>
              </a:p>
            </p:txBody>
          </p:sp>
          <p:sp>
            <p:nvSpPr>
              <p:cNvPr id="33" name="Google Shape;257;p28"/>
              <p:cNvSpPr txBox="1"/>
              <p:nvPr/>
            </p:nvSpPr>
            <p:spPr>
              <a:xfrm>
                <a:off x="1149526" y="3064698"/>
                <a:ext cx="596660" cy="375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600"/>
                  </a:spcAft>
                  <a:buSzPts val="1100"/>
                </a:pPr>
                <a:r>
                  <a:rPr lang="en-IN" sz="1200" dirty="0" err="1" smtClean="0">
                    <a:solidFill>
                      <a:srgbClr val="434343"/>
                    </a:solidFill>
                    <a:latin typeface="Raleway Light"/>
                    <a:ea typeface="Raleway Light"/>
                    <a:cs typeface="Raleway Light"/>
                    <a:sym typeface="Raleway Light"/>
                  </a:rPr>
                  <a:t>va</a:t>
                </a:r>
                <a:r>
                  <a:rPr lang="en" sz="1200" dirty="0" smtClean="0">
                    <a:solidFill>
                      <a:srgbClr val="434343"/>
                    </a:solidFill>
                    <a:latin typeface="Raleway Light"/>
                    <a:ea typeface="Raleway Light"/>
                    <a:cs typeface="Raleway Light"/>
                    <a:sym typeface="Raleway Light"/>
                  </a:rPr>
                  <a:t>riables types</a:t>
                </a:r>
              </a:p>
            </p:txBody>
          </p:sp>
        </p:grpSp>
        <p:sp>
          <p:nvSpPr>
            <p:cNvPr id="31" name="Google Shape;258;p28"/>
            <p:cNvSpPr txBox="1"/>
            <p:nvPr/>
          </p:nvSpPr>
          <p:spPr>
            <a:xfrm>
              <a:off x="670696" y="2569488"/>
              <a:ext cx="1291639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 smtClean="0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Data Storage </a:t>
              </a:r>
            </a:p>
            <a:p>
              <a:pPr algn="ctr">
                <a:lnSpc>
                  <a:spcPct val="115000"/>
                </a:lnSpc>
              </a:pPr>
              <a:r>
                <a:rPr lang="en" sz="1000" dirty="0" smtClean="0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Elements</a:t>
              </a:r>
              <a:endParaRPr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29340" y="1422356"/>
            <a:ext cx="993240" cy="963363"/>
            <a:chOff x="4053147" y="1559831"/>
            <a:chExt cx="993240" cy="963363"/>
          </a:xfrm>
        </p:grpSpPr>
        <p:sp>
          <p:nvSpPr>
            <p:cNvPr id="36" name="Google Shape;264;p28"/>
            <p:cNvSpPr/>
            <p:nvPr/>
          </p:nvSpPr>
          <p:spPr>
            <a:xfrm>
              <a:off x="4053147" y="1559831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7" name="Google Shape;267;p28"/>
            <p:cNvSpPr txBox="1"/>
            <p:nvPr/>
          </p:nvSpPr>
          <p:spPr>
            <a:xfrm>
              <a:off x="4185337" y="1738642"/>
              <a:ext cx="735735" cy="537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2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For loops</a:t>
              </a:r>
              <a:endParaRPr sz="8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15590" y="2774648"/>
            <a:ext cx="993240" cy="963363"/>
            <a:chOff x="4053147" y="1559831"/>
            <a:chExt cx="993240" cy="963363"/>
          </a:xfrm>
        </p:grpSpPr>
        <p:sp>
          <p:nvSpPr>
            <p:cNvPr id="39" name="Google Shape;264;p28"/>
            <p:cNvSpPr/>
            <p:nvPr/>
          </p:nvSpPr>
          <p:spPr>
            <a:xfrm>
              <a:off x="4053147" y="1559831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0" name="Google Shape;267;p28"/>
            <p:cNvSpPr txBox="1"/>
            <p:nvPr/>
          </p:nvSpPr>
          <p:spPr>
            <a:xfrm>
              <a:off x="4185337" y="1772973"/>
              <a:ext cx="735735" cy="537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1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While loops</a:t>
              </a:r>
              <a:endParaRPr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58923" y="2127384"/>
            <a:ext cx="993240" cy="963363"/>
            <a:chOff x="6451423" y="2072384"/>
            <a:chExt cx="993240" cy="963363"/>
          </a:xfrm>
        </p:grpSpPr>
        <p:sp>
          <p:nvSpPr>
            <p:cNvPr id="41" name="Google Shape;264;p28"/>
            <p:cNvSpPr/>
            <p:nvPr/>
          </p:nvSpPr>
          <p:spPr>
            <a:xfrm>
              <a:off x="6451423" y="2072384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050" dirty="0"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2" name="Google Shape;267;p28"/>
            <p:cNvSpPr txBox="1"/>
            <p:nvPr/>
          </p:nvSpPr>
          <p:spPr>
            <a:xfrm>
              <a:off x="6515195" y="2365920"/>
              <a:ext cx="865696" cy="601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1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Functions</a:t>
              </a:r>
              <a:endParaRPr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472166" y="2145392"/>
            <a:ext cx="993240" cy="963363"/>
            <a:chOff x="6451423" y="2072384"/>
            <a:chExt cx="993240" cy="963363"/>
          </a:xfrm>
        </p:grpSpPr>
        <p:sp>
          <p:nvSpPr>
            <p:cNvPr id="45" name="Google Shape;264;p28"/>
            <p:cNvSpPr/>
            <p:nvPr/>
          </p:nvSpPr>
          <p:spPr>
            <a:xfrm>
              <a:off x="6451423" y="2072384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050" dirty="0"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6" name="Google Shape;267;p28"/>
            <p:cNvSpPr txBox="1"/>
            <p:nvPr/>
          </p:nvSpPr>
          <p:spPr>
            <a:xfrm>
              <a:off x="6515195" y="2365920"/>
              <a:ext cx="865696" cy="601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1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APIs</a:t>
              </a:r>
              <a:endParaRPr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43" name="Google Shape;267;p28"/>
          <p:cNvSpPr txBox="1"/>
          <p:nvPr/>
        </p:nvSpPr>
        <p:spPr>
          <a:xfrm>
            <a:off x="1868956" y="4221183"/>
            <a:ext cx="2076391" cy="60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en-IN" sz="1600" b="1" dirty="0" smtClean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*All Code are in C</a:t>
            </a:r>
            <a:endParaRPr sz="1600" b="1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91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I</a:t>
            </a:r>
            <a:r>
              <a:rPr lang="en" dirty="0" smtClean="0"/>
              <a:t>f/else statements</a:t>
            </a:r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Conditional statement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0305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550015" y="1161907"/>
            <a:ext cx="5190491" cy="3350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 smtClean="0">
                <a:solidFill>
                  <a:srgbClr val="FFB600"/>
                </a:solidFill>
              </a:rPr>
              <a:t>If else</a:t>
            </a:r>
            <a:endParaRPr sz="7200" dirty="0">
              <a:solidFill>
                <a:srgbClr val="FFB600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17" name="Google Shape;114;p18"/>
          <p:cNvSpPr txBox="1">
            <a:spLocks/>
          </p:cNvSpPr>
          <p:nvPr/>
        </p:nvSpPr>
        <p:spPr>
          <a:xfrm>
            <a:off x="5559837" y="269152"/>
            <a:ext cx="3178527" cy="228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3800" dirty="0" smtClean="0">
                <a:solidFill>
                  <a:srgbClr val="FFB600"/>
                </a:solidFill>
              </a:rPr>
              <a:t>{…}</a:t>
            </a:r>
            <a:endParaRPr lang="en-IN" sz="6600" dirty="0">
              <a:solidFill>
                <a:srgbClr val="FF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4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Question: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2091925" y="2302332"/>
            <a:ext cx="5995164" cy="143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4000" dirty="0" smtClean="0">
                <a:solidFill>
                  <a:srgbClr val="000000"/>
                </a:solidFill>
              </a:rPr>
              <a:t>Are you Vegetarian?</a:t>
            </a:r>
            <a:endParaRPr lang="en-IN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Conclusion: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2" name="Google Shape;67;p13"/>
          <p:cNvSpPr txBox="1">
            <a:spLocks/>
          </p:cNvSpPr>
          <p:nvPr/>
        </p:nvSpPr>
        <p:spPr>
          <a:xfrm>
            <a:off x="2442564" y="1237533"/>
            <a:ext cx="96752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Yes</a:t>
            </a:r>
            <a:endParaRPr lang="en-IN" sz="2800" dirty="0">
              <a:solidFill>
                <a:srgbClr val="FFB600"/>
              </a:solidFill>
            </a:endParaRPr>
          </a:p>
        </p:txBody>
      </p:sp>
      <p:sp>
        <p:nvSpPr>
          <p:cNvPr id="13" name="Google Shape;67;p13"/>
          <p:cNvSpPr txBox="1">
            <a:spLocks/>
          </p:cNvSpPr>
          <p:nvPr/>
        </p:nvSpPr>
        <p:spPr>
          <a:xfrm>
            <a:off x="5958309" y="1300555"/>
            <a:ext cx="967529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FFB600"/>
                </a:solidFill>
              </a:rPr>
              <a:t>No</a:t>
            </a:r>
            <a:endParaRPr lang="en-IN" sz="2800" dirty="0">
              <a:solidFill>
                <a:srgbClr val="FFB6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14" y="2038037"/>
            <a:ext cx="2488425" cy="1660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87" y="1988675"/>
            <a:ext cx="2563207" cy="17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9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Psuedocode: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1836401" y="1567542"/>
            <a:ext cx="7453846" cy="275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000000"/>
                </a:solidFill>
              </a:rPr>
              <a:t>If(</a:t>
            </a:r>
            <a:r>
              <a:rPr lang="en-IN" sz="2800" dirty="0" err="1" smtClean="0">
                <a:solidFill>
                  <a:srgbClr val="000000"/>
                </a:solidFill>
              </a:rPr>
              <a:t>IsVegetarian</a:t>
            </a:r>
            <a:r>
              <a:rPr lang="en-IN" sz="2800" dirty="0" smtClean="0">
                <a:solidFill>
                  <a:srgbClr val="000000"/>
                </a:solidFill>
              </a:rPr>
              <a:t> </a:t>
            </a:r>
            <a:r>
              <a:rPr lang="en-IN" sz="2800" dirty="0" smtClean="0">
                <a:solidFill>
                  <a:srgbClr val="000000"/>
                </a:solidFill>
              </a:rPr>
              <a:t>==false){</a:t>
            </a:r>
            <a:endParaRPr lang="en-IN" sz="2800" dirty="0" smtClean="0">
              <a:solidFill>
                <a:srgbClr val="000000"/>
              </a:solidFill>
            </a:endParaRPr>
          </a:p>
          <a:p>
            <a:r>
              <a:rPr lang="en-IN" sz="2800" dirty="0" smtClean="0">
                <a:solidFill>
                  <a:srgbClr val="000000"/>
                </a:solidFill>
              </a:rPr>
              <a:t>	</a:t>
            </a:r>
            <a:r>
              <a:rPr lang="en-IN" sz="2800" dirty="0" err="1" smtClean="0">
                <a:solidFill>
                  <a:srgbClr val="000000"/>
                </a:solidFill>
              </a:rPr>
              <a:t>chickenBiryani.eat</a:t>
            </a:r>
            <a:r>
              <a:rPr lang="en-IN" sz="2800" dirty="0" smtClean="0">
                <a:solidFill>
                  <a:srgbClr val="000000"/>
                </a:solidFill>
              </a:rPr>
              <a:t>();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IN" sz="2800" dirty="0">
                <a:solidFill>
                  <a:srgbClr val="000000"/>
                </a:solidFill>
              </a:rPr>
              <a:t>e</a:t>
            </a:r>
            <a:r>
              <a:rPr lang="en-IN" sz="2800" dirty="0" smtClean="0">
                <a:solidFill>
                  <a:srgbClr val="000000"/>
                </a:solidFill>
              </a:rPr>
              <a:t>lse{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	</a:t>
            </a:r>
            <a:r>
              <a:rPr lang="en-IN" sz="2800" dirty="0" err="1" smtClean="0">
                <a:solidFill>
                  <a:srgbClr val="000000"/>
                </a:solidFill>
              </a:rPr>
              <a:t>salad.eat</a:t>
            </a:r>
            <a:r>
              <a:rPr lang="en-IN" sz="2800" dirty="0" smtClean="0">
                <a:solidFill>
                  <a:srgbClr val="000000"/>
                </a:solidFill>
              </a:rPr>
              <a:t>();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0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Variables</a:t>
            </a:r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D</a:t>
            </a:r>
            <a:r>
              <a:rPr lang="en" dirty="0" smtClean="0"/>
              <a:t>ata item to store values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253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550015" y="1161907"/>
            <a:ext cx="5190491" cy="3350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 smtClean="0">
                <a:solidFill>
                  <a:srgbClr val="FFB600"/>
                </a:solidFill>
              </a:rPr>
              <a:t>If </a:t>
            </a:r>
            <a:br>
              <a:rPr lang="en-IN" sz="7200" dirty="0" smtClean="0">
                <a:solidFill>
                  <a:srgbClr val="FFB600"/>
                </a:solidFill>
              </a:rPr>
            </a:br>
            <a:r>
              <a:rPr lang="en-IN" sz="7200" dirty="0" smtClean="0">
                <a:solidFill>
                  <a:srgbClr val="FFB600"/>
                </a:solidFill>
              </a:rPr>
              <a:t>else if </a:t>
            </a:r>
            <a:br>
              <a:rPr lang="en-IN" sz="7200" dirty="0" smtClean="0">
                <a:solidFill>
                  <a:srgbClr val="FFB600"/>
                </a:solidFill>
              </a:rPr>
            </a:br>
            <a:r>
              <a:rPr lang="en-IN" sz="7200" dirty="0" smtClean="0">
                <a:solidFill>
                  <a:srgbClr val="FFB600"/>
                </a:solidFill>
              </a:rPr>
              <a:t>else</a:t>
            </a:r>
            <a:endParaRPr sz="7200" dirty="0">
              <a:solidFill>
                <a:srgbClr val="FFB600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17" name="Google Shape;114;p18"/>
          <p:cNvSpPr txBox="1">
            <a:spLocks/>
          </p:cNvSpPr>
          <p:nvPr/>
        </p:nvSpPr>
        <p:spPr>
          <a:xfrm>
            <a:off x="5559837" y="269152"/>
            <a:ext cx="3178527" cy="228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3800" dirty="0" smtClean="0">
                <a:solidFill>
                  <a:srgbClr val="FFB600"/>
                </a:solidFill>
              </a:rPr>
              <a:t>{…}</a:t>
            </a:r>
            <a:endParaRPr lang="en-IN" sz="6600" dirty="0">
              <a:solidFill>
                <a:srgbClr val="FF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3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Question: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2091925" y="2302332"/>
            <a:ext cx="5995164" cy="143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4000" dirty="0" smtClean="0">
                <a:solidFill>
                  <a:srgbClr val="000000"/>
                </a:solidFill>
              </a:rPr>
              <a:t>What is your age?</a:t>
            </a:r>
            <a:endParaRPr lang="en-IN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7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Conclusion: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14" y="1167990"/>
            <a:ext cx="884279" cy="2929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5" y="1783613"/>
            <a:ext cx="1085802" cy="2091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15" y="917044"/>
            <a:ext cx="1486626" cy="3431579"/>
          </a:xfrm>
          <a:prstGeom prst="rect">
            <a:avLst/>
          </a:prstGeom>
        </p:spPr>
      </p:pic>
      <p:sp>
        <p:nvSpPr>
          <p:cNvPr id="11" name="Google Shape;67;p13"/>
          <p:cNvSpPr txBox="1">
            <a:spLocks/>
          </p:cNvSpPr>
          <p:nvPr/>
        </p:nvSpPr>
        <p:spPr>
          <a:xfrm>
            <a:off x="877428" y="3875168"/>
            <a:ext cx="1803895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>
                <a:solidFill>
                  <a:schemeClr val="tx1"/>
                </a:solidFill>
              </a:rPr>
              <a:t>a</a:t>
            </a:r>
            <a:r>
              <a:rPr lang="en-IN" sz="2800" dirty="0" smtClean="0">
                <a:solidFill>
                  <a:schemeClr val="tx1"/>
                </a:solidFill>
              </a:rPr>
              <a:t>ge&lt;=11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2" name="Google Shape;67;p13"/>
          <p:cNvSpPr txBox="1">
            <a:spLocks/>
          </p:cNvSpPr>
          <p:nvPr/>
        </p:nvSpPr>
        <p:spPr>
          <a:xfrm>
            <a:off x="3257390" y="4055428"/>
            <a:ext cx="209077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11&lt;age&lt;18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3" name="Google Shape;67;p13"/>
          <p:cNvSpPr txBox="1">
            <a:spLocks/>
          </p:cNvSpPr>
          <p:nvPr/>
        </p:nvSpPr>
        <p:spPr>
          <a:xfrm>
            <a:off x="6166740" y="4168363"/>
            <a:ext cx="209077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>
                <a:solidFill>
                  <a:schemeClr val="tx1"/>
                </a:solidFill>
              </a:rPr>
              <a:t>a</a:t>
            </a:r>
            <a:r>
              <a:rPr lang="en-IN" sz="2800" dirty="0" smtClean="0">
                <a:solidFill>
                  <a:schemeClr val="tx1"/>
                </a:solidFill>
              </a:rPr>
              <a:t>ge&gt;=18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Psuedocode: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1690154" y="1237533"/>
            <a:ext cx="7015251" cy="3410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000000"/>
                </a:solidFill>
              </a:rPr>
              <a:t>If(age&lt;=11){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	You are a child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IN" sz="2800" dirty="0">
                <a:solidFill>
                  <a:srgbClr val="000000"/>
                </a:solidFill>
              </a:rPr>
              <a:t>e</a:t>
            </a:r>
            <a:r>
              <a:rPr lang="en-IN" sz="2800" dirty="0" smtClean="0">
                <a:solidFill>
                  <a:srgbClr val="000000"/>
                </a:solidFill>
              </a:rPr>
              <a:t>lse if(18&gt;age&gt;11 {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	You are a teenager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}else{</a:t>
            </a:r>
          </a:p>
          <a:p>
            <a:r>
              <a:rPr lang="en-IN" sz="2800" dirty="0">
                <a:solidFill>
                  <a:srgbClr val="000000"/>
                </a:solidFill>
              </a:rPr>
              <a:t>	</a:t>
            </a:r>
            <a:r>
              <a:rPr lang="en-IN" sz="2800" dirty="0" smtClean="0">
                <a:solidFill>
                  <a:srgbClr val="000000"/>
                </a:solidFill>
              </a:rPr>
              <a:t>You are an adult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1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550015" y="2970081"/>
            <a:ext cx="5190491" cy="1542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 smtClean="0">
                <a:solidFill>
                  <a:srgbClr val="FFB600"/>
                </a:solidFill>
              </a:rPr>
              <a:t>Nested if</a:t>
            </a:r>
            <a:endParaRPr sz="7200" dirty="0">
              <a:solidFill>
                <a:srgbClr val="FFB600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17" name="Google Shape;114;p18"/>
          <p:cNvSpPr txBox="1">
            <a:spLocks/>
          </p:cNvSpPr>
          <p:nvPr/>
        </p:nvSpPr>
        <p:spPr>
          <a:xfrm>
            <a:off x="5559837" y="269152"/>
            <a:ext cx="3178527" cy="228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3800" dirty="0" smtClean="0">
                <a:solidFill>
                  <a:srgbClr val="FFB600"/>
                </a:solidFill>
              </a:rPr>
              <a:t>{…}</a:t>
            </a:r>
            <a:endParaRPr lang="en-IN" sz="6600" dirty="0">
              <a:solidFill>
                <a:srgbClr val="FF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Question: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1741291" y="2377959"/>
            <a:ext cx="5995164" cy="143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4000" dirty="0" smtClean="0">
                <a:solidFill>
                  <a:srgbClr val="000000"/>
                </a:solidFill>
              </a:rPr>
              <a:t>Biryani or Chow Mein?</a:t>
            </a:r>
            <a:endParaRPr lang="en-IN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68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Conclusion: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85" y="1322029"/>
            <a:ext cx="2740764" cy="27407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55" y="1904811"/>
            <a:ext cx="2959469" cy="15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4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Another choice: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" name="Google Shape;67;p13"/>
          <p:cNvSpPr txBox="1">
            <a:spLocks/>
          </p:cNvSpPr>
          <p:nvPr/>
        </p:nvSpPr>
        <p:spPr>
          <a:xfrm>
            <a:off x="1561051" y="2520499"/>
            <a:ext cx="187826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Chicken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1" name="Google Shape;67;p13"/>
          <p:cNvSpPr txBox="1">
            <a:spLocks/>
          </p:cNvSpPr>
          <p:nvPr/>
        </p:nvSpPr>
        <p:spPr>
          <a:xfrm>
            <a:off x="6158119" y="2555705"/>
            <a:ext cx="1055761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Egg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2" name="Google Shape;67;p13"/>
          <p:cNvSpPr txBox="1">
            <a:spLocks/>
          </p:cNvSpPr>
          <p:nvPr/>
        </p:nvSpPr>
        <p:spPr>
          <a:xfrm>
            <a:off x="4115526" y="2520499"/>
            <a:ext cx="1061492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Veg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Again: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40" y="1237533"/>
            <a:ext cx="3535264" cy="23584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2" y="1993804"/>
            <a:ext cx="2509443" cy="1568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887" y="1901100"/>
            <a:ext cx="2622518" cy="1753809"/>
          </a:xfrm>
          <a:prstGeom prst="rect">
            <a:avLst/>
          </a:prstGeom>
        </p:spPr>
      </p:pic>
      <p:sp>
        <p:nvSpPr>
          <p:cNvPr id="14" name="Google Shape;67;p13"/>
          <p:cNvSpPr txBox="1">
            <a:spLocks/>
          </p:cNvSpPr>
          <p:nvPr/>
        </p:nvSpPr>
        <p:spPr>
          <a:xfrm>
            <a:off x="1114164" y="3654909"/>
            <a:ext cx="187826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Chicken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5" name="Google Shape;67;p13"/>
          <p:cNvSpPr txBox="1">
            <a:spLocks/>
          </p:cNvSpPr>
          <p:nvPr/>
        </p:nvSpPr>
        <p:spPr>
          <a:xfrm>
            <a:off x="6866265" y="3731366"/>
            <a:ext cx="1055761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Egg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6" name="Google Shape;67;p13"/>
          <p:cNvSpPr txBox="1">
            <a:spLocks/>
          </p:cNvSpPr>
          <p:nvPr/>
        </p:nvSpPr>
        <p:spPr>
          <a:xfrm>
            <a:off x="4115526" y="3654909"/>
            <a:ext cx="1061492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Veg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2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Psuedocode: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585116" y="1567542"/>
            <a:ext cx="4276367" cy="275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800" dirty="0" smtClean="0">
                <a:solidFill>
                  <a:srgbClr val="000000"/>
                </a:solidFill>
              </a:rPr>
              <a:t>If(biryani==true){</a:t>
            </a:r>
          </a:p>
          <a:p>
            <a:r>
              <a:rPr lang="en-IN" sz="1800" dirty="0">
                <a:solidFill>
                  <a:srgbClr val="0000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if(veg==true){</a:t>
            </a:r>
          </a:p>
          <a:p>
            <a:r>
              <a:rPr lang="en-IN" sz="1800" dirty="0">
                <a:solidFill>
                  <a:srgbClr val="FFB6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	</a:t>
            </a:r>
            <a:r>
              <a:rPr lang="en-IN" sz="1800" dirty="0" err="1" smtClean="0">
                <a:solidFill>
                  <a:srgbClr val="FFB600"/>
                </a:solidFill>
              </a:rPr>
              <a:t>biryani.veg.serve</a:t>
            </a:r>
            <a:r>
              <a:rPr lang="en-IN" sz="1800" dirty="0" smtClean="0">
                <a:solidFill>
                  <a:srgbClr val="FFB600"/>
                </a:solidFill>
              </a:rPr>
              <a:t>();</a:t>
            </a:r>
          </a:p>
          <a:p>
            <a:r>
              <a:rPr lang="en-IN" sz="1800" dirty="0">
                <a:solidFill>
                  <a:srgbClr val="FFB6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}else if(egg==true){</a:t>
            </a:r>
          </a:p>
          <a:p>
            <a:r>
              <a:rPr lang="en-IN" sz="1800" dirty="0">
                <a:solidFill>
                  <a:srgbClr val="FFB6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	</a:t>
            </a:r>
            <a:r>
              <a:rPr lang="en-IN" sz="1800" dirty="0" err="1" smtClean="0">
                <a:solidFill>
                  <a:srgbClr val="FFB600"/>
                </a:solidFill>
              </a:rPr>
              <a:t>biryani.egg.serve</a:t>
            </a:r>
            <a:r>
              <a:rPr lang="en-IN" sz="1800" dirty="0" smtClean="0">
                <a:solidFill>
                  <a:srgbClr val="FFB600"/>
                </a:solidFill>
              </a:rPr>
              <a:t>();</a:t>
            </a:r>
          </a:p>
          <a:p>
            <a:r>
              <a:rPr lang="en-IN" sz="1800" dirty="0">
                <a:solidFill>
                  <a:srgbClr val="FFB6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}else{</a:t>
            </a:r>
          </a:p>
          <a:p>
            <a:r>
              <a:rPr lang="en-IN" sz="1800" dirty="0">
                <a:solidFill>
                  <a:srgbClr val="FFB6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	</a:t>
            </a:r>
            <a:r>
              <a:rPr lang="en-IN" sz="1800" dirty="0" err="1" smtClean="0">
                <a:solidFill>
                  <a:srgbClr val="FFB600"/>
                </a:solidFill>
              </a:rPr>
              <a:t>biryani.nveg.serve</a:t>
            </a:r>
            <a:r>
              <a:rPr lang="en-IN" sz="1800" dirty="0" smtClean="0">
                <a:solidFill>
                  <a:srgbClr val="FFB600"/>
                </a:solidFill>
              </a:rPr>
              <a:t>();</a:t>
            </a:r>
          </a:p>
          <a:p>
            <a:r>
              <a:rPr lang="en-IN" sz="1800" dirty="0" smtClean="0">
                <a:solidFill>
                  <a:srgbClr val="FFB600"/>
                </a:solidFill>
              </a:rPr>
              <a:t>	}</a:t>
            </a:r>
          </a:p>
          <a:p>
            <a:r>
              <a:rPr lang="en-IN" sz="1800" dirty="0">
                <a:solidFill>
                  <a:srgbClr val="000000"/>
                </a:solidFill>
              </a:rPr>
              <a:t>}</a:t>
            </a:r>
            <a:endParaRPr lang="en-IN" sz="1800" dirty="0" smtClean="0">
              <a:solidFill>
                <a:srgbClr val="000000"/>
              </a:solidFill>
            </a:endParaRPr>
          </a:p>
          <a:p>
            <a:r>
              <a:rPr lang="en-IN" sz="1800" dirty="0">
                <a:solidFill>
                  <a:srgbClr val="000000"/>
                </a:solidFill>
              </a:rPr>
              <a:t>	</a:t>
            </a:r>
            <a:endParaRPr lang="en-IN" sz="1800" dirty="0" smtClean="0">
              <a:solidFill>
                <a:srgbClr val="000000"/>
              </a:solidFill>
            </a:endParaRPr>
          </a:p>
        </p:txBody>
      </p:sp>
      <p:sp>
        <p:nvSpPr>
          <p:cNvPr id="9" name="Google Shape;67;p13"/>
          <p:cNvSpPr txBox="1">
            <a:spLocks/>
          </p:cNvSpPr>
          <p:nvPr/>
        </p:nvSpPr>
        <p:spPr>
          <a:xfrm>
            <a:off x="4811740" y="1615667"/>
            <a:ext cx="4062510" cy="275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800" dirty="0">
                <a:solidFill>
                  <a:srgbClr val="000000"/>
                </a:solidFill>
              </a:rPr>
              <a:t>e</a:t>
            </a:r>
            <a:r>
              <a:rPr lang="en-IN" sz="1800" dirty="0" smtClean="0">
                <a:solidFill>
                  <a:srgbClr val="000000"/>
                </a:solidFill>
              </a:rPr>
              <a:t>lse{</a:t>
            </a:r>
          </a:p>
          <a:p>
            <a:r>
              <a:rPr lang="en-IN" sz="1800" dirty="0">
                <a:solidFill>
                  <a:srgbClr val="0000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if(veg==true){</a:t>
            </a:r>
          </a:p>
          <a:p>
            <a:r>
              <a:rPr lang="en-IN" sz="1800" dirty="0">
                <a:solidFill>
                  <a:srgbClr val="FFB6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	</a:t>
            </a:r>
            <a:r>
              <a:rPr lang="en-IN" sz="1800" dirty="0" err="1" smtClean="0">
                <a:solidFill>
                  <a:srgbClr val="FFB600"/>
                </a:solidFill>
              </a:rPr>
              <a:t>chow.veg.serve</a:t>
            </a:r>
            <a:r>
              <a:rPr lang="en-IN" sz="1800" dirty="0" smtClean="0">
                <a:solidFill>
                  <a:srgbClr val="FFB600"/>
                </a:solidFill>
              </a:rPr>
              <a:t>();</a:t>
            </a:r>
          </a:p>
          <a:p>
            <a:r>
              <a:rPr lang="en-IN" sz="1800" dirty="0">
                <a:solidFill>
                  <a:srgbClr val="FFB6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}else if(egg==true){</a:t>
            </a:r>
          </a:p>
          <a:p>
            <a:r>
              <a:rPr lang="en-IN" sz="1800" dirty="0">
                <a:solidFill>
                  <a:srgbClr val="FFB6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	</a:t>
            </a:r>
            <a:r>
              <a:rPr lang="en-IN" sz="1800" dirty="0" err="1" smtClean="0">
                <a:solidFill>
                  <a:srgbClr val="FFB600"/>
                </a:solidFill>
              </a:rPr>
              <a:t>chow.egg.serve</a:t>
            </a:r>
            <a:r>
              <a:rPr lang="en-IN" sz="1800" dirty="0" smtClean="0">
                <a:solidFill>
                  <a:srgbClr val="FFB600"/>
                </a:solidFill>
              </a:rPr>
              <a:t>();</a:t>
            </a:r>
          </a:p>
          <a:p>
            <a:r>
              <a:rPr lang="en-IN" sz="1800" dirty="0">
                <a:solidFill>
                  <a:srgbClr val="FFB6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}else{</a:t>
            </a:r>
          </a:p>
          <a:p>
            <a:r>
              <a:rPr lang="en-IN" sz="1800" dirty="0">
                <a:solidFill>
                  <a:srgbClr val="FFB600"/>
                </a:solidFill>
              </a:rPr>
              <a:t>	</a:t>
            </a:r>
            <a:r>
              <a:rPr lang="en-IN" sz="1800" dirty="0" smtClean="0">
                <a:solidFill>
                  <a:srgbClr val="FFB600"/>
                </a:solidFill>
              </a:rPr>
              <a:t>	</a:t>
            </a:r>
            <a:r>
              <a:rPr lang="en-IN" sz="1800" dirty="0" err="1" smtClean="0">
                <a:solidFill>
                  <a:srgbClr val="FFB600"/>
                </a:solidFill>
              </a:rPr>
              <a:t>chow.nveg.serve</a:t>
            </a:r>
            <a:r>
              <a:rPr lang="en-IN" sz="1800" dirty="0" smtClean="0">
                <a:solidFill>
                  <a:srgbClr val="FFB600"/>
                </a:solidFill>
              </a:rPr>
              <a:t>();</a:t>
            </a:r>
          </a:p>
          <a:p>
            <a:r>
              <a:rPr lang="en-IN" sz="1800" dirty="0" smtClean="0">
                <a:solidFill>
                  <a:srgbClr val="FFB600"/>
                </a:solidFill>
              </a:rPr>
              <a:t>	}</a:t>
            </a:r>
          </a:p>
          <a:p>
            <a:r>
              <a:rPr lang="en-IN" sz="1800" dirty="0">
                <a:solidFill>
                  <a:schemeClr val="tx1"/>
                </a:solidFill>
              </a:rPr>
              <a:t>}</a:t>
            </a:r>
            <a:endParaRPr lang="en-IN" sz="1800" dirty="0" smtClean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rgbClr val="000000"/>
                </a:solidFill>
              </a:rPr>
              <a:t>	</a:t>
            </a:r>
            <a:endParaRPr lang="en-IN" sz="1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6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/>
          <p:nvPr/>
        </p:nvSpPr>
        <p:spPr>
          <a:xfrm>
            <a:off x="4914875" y="715475"/>
            <a:ext cx="2625156" cy="371263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5096022" y="1057088"/>
            <a:ext cx="2273100" cy="30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200" dirty="0" smtClean="0">
                <a:solidFill>
                  <a:srgbClr val="999999"/>
                </a:solidFill>
                <a:latin typeface="Raleway Light"/>
                <a:ea typeface="Raleway Light"/>
                <a:cs typeface="Raleway Light"/>
                <a:sym typeface="Raleway Light"/>
              </a:rPr>
              <a:t>Boring, eh!</a:t>
            </a:r>
            <a:endParaRPr sz="3200" dirty="0">
              <a:solidFill>
                <a:srgbClr val="999999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39" name="Google Shape;339;p3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body" idx="4294967295"/>
          </p:nvPr>
        </p:nvSpPr>
        <p:spPr>
          <a:xfrm>
            <a:off x="1353175" y="384350"/>
            <a:ext cx="2520900" cy="4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Variables in </a:t>
            </a:r>
            <a:r>
              <a:rPr lang="en" dirty="0" smtClean="0">
                <a:solidFill>
                  <a:srgbClr val="FFB600"/>
                </a:solidFill>
              </a:rPr>
              <a:t>Algebra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4800" dirty="0"/>
              <a:t>a</a:t>
            </a:r>
            <a:r>
              <a:rPr lang="en" sz="4800" dirty="0" smtClean="0"/>
              <a:t> = 32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4800" dirty="0"/>
              <a:t>x</a:t>
            </a:r>
            <a:r>
              <a:rPr lang="en" sz="4800" dirty="0" smtClean="0"/>
              <a:t>=-13</a:t>
            </a:r>
            <a:endParaRPr sz="4800" dirty="0"/>
          </a:p>
        </p:txBody>
      </p:sp>
      <p:grpSp>
        <p:nvGrpSpPr>
          <p:cNvPr id="341" name="Google Shape;341;p33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342" name="Google Shape;342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96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Loops</a:t>
            </a:r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Iterative Statements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6883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Teacher said: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1141281" y="1958572"/>
            <a:ext cx="7212072" cy="143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4000" dirty="0" smtClean="0">
                <a:solidFill>
                  <a:srgbClr val="000000"/>
                </a:solidFill>
              </a:rPr>
              <a:t>Write “I shall not do it again”</a:t>
            </a:r>
          </a:p>
          <a:p>
            <a:pPr algn="ctr"/>
            <a:r>
              <a:rPr lang="en-IN" sz="4000" dirty="0" smtClean="0">
                <a:solidFill>
                  <a:srgbClr val="000000"/>
                </a:solidFill>
              </a:rPr>
              <a:t>100 times on the board.</a:t>
            </a:r>
            <a:endParaRPr lang="en-IN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1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79977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Blackboard: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721895" y="1237533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9" name="Google Shape;67;p13"/>
          <p:cNvSpPr txBox="1">
            <a:spLocks/>
          </p:cNvSpPr>
          <p:nvPr/>
        </p:nvSpPr>
        <p:spPr>
          <a:xfrm>
            <a:off x="721895" y="1609939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10" name="Google Shape;67;p13"/>
          <p:cNvSpPr txBox="1">
            <a:spLocks/>
          </p:cNvSpPr>
          <p:nvPr/>
        </p:nvSpPr>
        <p:spPr>
          <a:xfrm>
            <a:off x="721895" y="1982345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11" name="Google Shape;67;p13"/>
          <p:cNvSpPr txBox="1">
            <a:spLocks/>
          </p:cNvSpPr>
          <p:nvPr/>
        </p:nvSpPr>
        <p:spPr>
          <a:xfrm>
            <a:off x="721895" y="2354751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12" name="Google Shape;67;p13"/>
          <p:cNvSpPr txBox="1">
            <a:spLocks/>
          </p:cNvSpPr>
          <p:nvPr/>
        </p:nvSpPr>
        <p:spPr>
          <a:xfrm>
            <a:off x="721895" y="2779438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13" name="Google Shape;67;p13"/>
          <p:cNvSpPr txBox="1">
            <a:spLocks/>
          </p:cNvSpPr>
          <p:nvPr/>
        </p:nvSpPr>
        <p:spPr>
          <a:xfrm>
            <a:off x="721895" y="3159435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14" name="Google Shape;67;p13"/>
          <p:cNvSpPr txBox="1">
            <a:spLocks/>
          </p:cNvSpPr>
          <p:nvPr/>
        </p:nvSpPr>
        <p:spPr>
          <a:xfrm>
            <a:off x="721895" y="3576531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15" name="Google Shape;67;p13"/>
          <p:cNvSpPr txBox="1">
            <a:spLocks/>
          </p:cNvSpPr>
          <p:nvPr/>
        </p:nvSpPr>
        <p:spPr>
          <a:xfrm>
            <a:off x="721895" y="3964835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16" name="Google Shape;67;p13"/>
          <p:cNvSpPr txBox="1">
            <a:spLocks/>
          </p:cNvSpPr>
          <p:nvPr/>
        </p:nvSpPr>
        <p:spPr>
          <a:xfrm>
            <a:off x="3369988" y="1237533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17" name="Google Shape;67;p13"/>
          <p:cNvSpPr txBox="1">
            <a:spLocks/>
          </p:cNvSpPr>
          <p:nvPr/>
        </p:nvSpPr>
        <p:spPr>
          <a:xfrm>
            <a:off x="3369988" y="1609939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18" name="Google Shape;67;p13"/>
          <p:cNvSpPr txBox="1">
            <a:spLocks/>
          </p:cNvSpPr>
          <p:nvPr/>
        </p:nvSpPr>
        <p:spPr>
          <a:xfrm>
            <a:off x="3369988" y="1982345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19" name="Google Shape;67;p13"/>
          <p:cNvSpPr txBox="1">
            <a:spLocks/>
          </p:cNvSpPr>
          <p:nvPr/>
        </p:nvSpPr>
        <p:spPr>
          <a:xfrm>
            <a:off x="3369988" y="2354751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20" name="Google Shape;67;p13"/>
          <p:cNvSpPr txBox="1">
            <a:spLocks/>
          </p:cNvSpPr>
          <p:nvPr/>
        </p:nvSpPr>
        <p:spPr>
          <a:xfrm>
            <a:off x="3369988" y="2779438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21" name="Google Shape;67;p13"/>
          <p:cNvSpPr txBox="1">
            <a:spLocks/>
          </p:cNvSpPr>
          <p:nvPr/>
        </p:nvSpPr>
        <p:spPr>
          <a:xfrm>
            <a:off x="3369988" y="3159435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22" name="Google Shape;67;p13"/>
          <p:cNvSpPr txBox="1">
            <a:spLocks/>
          </p:cNvSpPr>
          <p:nvPr/>
        </p:nvSpPr>
        <p:spPr>
          <a:xfrm>
            <a:off x="3369988" y="3576531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23" name="Google Shape;67;p13"/>
          <p:cNvSpPr txBox="1">
            <a:spLocks/>
          </p:cNvSpPr>
          <p:nvPr/>
        </p:nvSpPr>
        <p:spPr>
          <a:xfrm>
            <a:off x="3369988" y="3964835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24" name="Google Shape;67;p13"/>
          <p:cNvSpPr txBox="1">
            <a:spLocks/>
          </p:cNvSpPr>
          <p:nvPr/>
        </p:nvSpPr>
        <p:spPr>
          <a:xfrm>
            <a:off x="6045581" y="1237533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25" name="Google Shape;67;p13"/>
          <p:cNvSpPr txBox="1">
            <a:spLocks/>
          </p:cNvSpPr>
          <p:nvPr/>
        </p:nvSpPr>
        <p:spPr>
          <a:xfrm>
            <a:off x="6045581" y="1609939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26" name="Google Shape;67;p13"/>
          <p:cNvSpPr txBox="1">
            <a:spLocks/>
          </p:cNvSpPr>
          <p:nvPr/>
        </p:nvSpPr>
        <p:spPr>
          <a:xfrm>
            <a:off x="6045581" y="1982345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27" name="Google Shape;67;p13"/>
          <p:cNvSpPr txBox="1">
            <a:spLocks/>
          </p:cNvSpPr>
          <p:nvPr/>
        </p:nvSpPr>
        <p:spPr>
          <a:xfrm>
            <a:off x="6045581" y="2354751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28" name="Google Shape;67;p13"/>
          <p:cNvSpPr txBox="1">
            <a:spLocks/>
          </p:cNvSpPr>
          <p:nvPr/>
        </p:nvSpPr>
        <p:spPr>
          <a:xfrm>
            <a:off x="6045581" y="2779438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29" name="Google Shape;67;p13"/>
          <p:cNvSpPr txBox="1">
            <a:spLocks/>
          </p:cNvSpPr>
          <p:nvPr/>
        </p:nvSpPr>
        <p:spPr>
          <a:xfrm>
            <a:off x="6045581" y="3159435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30" name="Google Shape;67;p13"/>
          <p:cNvSpPr txBox="1">
            <a:spLocks/>
          </p:cNvSpPr>
          <p:nvPr/>
        </p:nvSpPr>
        <p:spPr>
          <a:xfrm>
            <a:off x="6045581" y="3576531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31" name="Google Shape;67;p13"/>
          <p:cNvSpPr txBox="1">
            <a:spLocks/>
          </p:cNvSpPr>
          <p:nvPr/>
        </p:nvSpPr>
        <p:spPr>
          <a:xfrm>
            <a:off x="6045581" y="3964835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 smtClean="0">
                <a:solidFill>
                  <a:srgbClr val="000000"/>
                </a:solidFill>
              </a:rPr>
              <a:t>print (“I shall not do it again”)</a:t>
            </a:r>
          </a:p>
        </p:txBody>
      </p:sp>
      <p:sp>
        <p:nvSpPr>
          <p:cNvPr id="32" name="Google Shape;67;p13"/>
          <p:cNvSpPr txBox="1">
            <a:spLocks/>
          </p:cNvSpPr>
          <p:nvPr/>
        </p:nvSpPr>
        <p:spPr>
          <a:xfrm>
            <a:off x="3369988" y="4373624"/>
            <a:ext cx="4558250" cy="64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1400" dirty="0">
                <a:solidFill>
                  <a:srgbClr val="FFB600"/>
                </a:solidFill>
              </a:rPr>
              <a:t>m</a:t>
            </a:r>
            <a:r>
              <a:rPr lang="en-IN" sz="1400" dirty="0" smtClean="0">
                <a:solidFill>
                  <a:srgbClr val="FFB600"/>
                </a:solidFill>
              </a:rPr>
              <a:t>ore below</a:t>
            </a:r>
          </a:p>
        </p:txBody>
      </p:sp>
    </p:spTree>
    <p:extLst>
      <p:ext uri="{BB962C8B-B14F-4D97-AF65-F5344CB8AC3E}">
        <p14:creationId xmlns:p14="http://schemas.microsoft.com/office/powerpoint/2010/main" val="24963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4" y="651143"/>
            <a:ext cx="2694348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Psuedocode: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1690155" y="1726561"/>
            <a:ext cx="6333190" cy="191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000000"/>
                </a:solidFill>
              </a:rPr>
              <a:t>for(count=0;count&lt;100;count++){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	</a:t>
            </a:r>
            <a:r>
              <a:rPr lang="en-IN" sz="2800" dirty="0">
                <a:solidFill>
                  <a:srgbClr val="000000"/>
                </a:solidFill>
              </a:rPr>
              <a:t>print (“I shall not do it again</a:t>
            </a:r>
            <a:r>
              <a:rPr lang="en-IN" sz="2800" dirty="0" smtClean="0">
                <a:solidFill>
                  <a:srgbClr val="000000"/>
                </a:solidFill>
              </a:rPr>
              <a:t>”)</a:t>
            </a:r>
            <a:endParaRPr lang="en-IN" sz="2800" dirty="0">
              <a:solidFill>
                <a:srgbClr val="000000"/>
              </a:solidFill>
            </a:endParaRPr>
          </a:p>
          <a:p>
            <a:r>
              <a:rPr lang="en-IN" sz="2800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60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05743" y="518370"/>
            <a:ext cx="2694348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Countdown: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Old Film Countdown (Download) - Jacob Scot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6089" y="1193275"/>
            <a:ext cx="5811061" cy="32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1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4" y="651143"/>
            <a:ext cx="2694348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Psuedocode: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2385958" y="1590957"/>
            <a:ext cx="5755673" cy="239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>
                <a:solidFill>
                  <a:srgbClr val="000000"/>
                </a:solidFill>
              </a:rPr>
              <a:t>i</a:t>
            </a:r>
            <a:r>
              <a:rPr lang="en-IN" sz="2800" dirty="0" err="1" smtClean="0">
                <a:solidFill>
                  <a:srgbClr val="000000"/>
                </a:solidFill>
              </a:rPr>
              <a:t>nt</a:t>
            </a:r>
            <a:r>
              <a:rPr lang="en-IN" sz="2800" dirty="0" smtClean="0">
                <a:solidFill>
                  <a:srgbClr val="000000"/>
                </a:solidFill>
              </a:rPr>
              <a:t> counter = 5;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while(counter &gt;= 0){</a:t>
            </a:r>
          </a:p>
          <a:p>
            <a:r>
              <a:rPr lang="en-IN" sz="2800" dirty="0">
                <a:solidFill>
                  <a:srgbClr val="000000"/>
                </a:solidFill>
              </a:rPr>
              <a:t>	</a:t>
            </a:r>
            <a:r>
              <a:rPr lang="en-IN" sz="2800" dirty="0" smtClean="0">
                <a:solidFill>
                  <a:srgbClr val="000000"/>
                </a:solidFill>
              </a:rPr>
              <a:t>print(counter);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	counter=counter-1;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}</a:t>
            </a:r>
          </a:p>
          <a:p>
            <a:endParaRPr lang="en-IN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9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4" y="651143"/>
            <a:ext cx="2694348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For loop: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1690155" y="1726561"/>
            <a:ext cx="6333190" cy="191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000000"/>
                </a:solidFill>
              </a:rPr>
              <a:t>for(count=0;count&lt;100;count++){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	</a:t>
            </a:r>
            <a:r>
              <a:rPr lang="en-IN" sz="2800" dirty="0">
                <a:solidFill>
                  <a:srgbClr val="000000"/>
                </a:solidFill>
              </a:rPr>
              <a:t>print (“I shall not do it again</a:t>
            </a:r>
            <a:r>
              <a:rPr lang="en-IN" sz="2800" dirty="0" smtClean="0">
                <a:solidFill>
                  <a:srgbClr val="000000"/>
                </a:solidFill>
              </a:rPr>
              <a:t>”)</a:t>
            </a:r>
            <a:endParaRPr lang="en-IN" sz="2800" dirty="0">
              <a:solidFill>
                <a:srgbClr val="000000"/>
              </a:solidFill>
            </a:endParaRPr>
          </a:p>
          <a:p>
            <a:r>
              <a:rPr lang="en-IN" sz="2800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10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4" y="651143"/>
            <a:ext cx="2694348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While loop: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2385958" y="1590957"/>
            <a:ext cx="5755673" cy="239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>
                <a:solidFill>
                  <a:srgbClr val="000000"/>
                </a:solidFill>
              </a:rPr>
              <a:t>i</a:t>
            </a:r>
            <a:r>
              <a:rPr lang="en-IN" sz="2800" dirty="0" err="1" smtClean="0">
                <a:solidFill>
                  <a:srgbClr val="000000"/>
                </a:solidFill>
              </a:rPr>
              <a:t>nt</a:t>
            </a:r>
            <a:r>
              <a:rPr lang="en-IN" sz="2800" dirty="0" smtClean="0">
                <a:solidFill>
                  <a:srgbClr val="000000"/>
                </a:solidFill>
              </a:rPr>
              <a:t> counter = 5;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while(counter &gt;= 0){</a:t>
            </a:r>
          </a:p>
          <a:p>
            <a:r>
              <a:rPr lang="en-IN" sz="2800" dirty="0">
                <a:solidFill>
                  <a:srgbClr val="000000"/>
                </a:solidFill>
              </a:rPr>
              <a:t>	</a:t>
            </a:r>
            <a:r>
              <a:rPr lang="en-IN" sz="2800" dirty="0" smtClean="0">
                <a:solidFill>
                  <a:srgbClr val="000000"/>
                </a:solidFill>
              </a:rPr>
              <a:t>print(counter);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	counter=counter-1;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}</a:t>
            </a:r>
          </a:p>
          <a:p>
            <a:endParaRPr lang="en-IN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7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594488" y="582391"/>
            <a:ext cx="5856935" cy="730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rgbClr val="FFB600"/>
                </a:solidFill>
              </a:rPr>
              <a:t>Content </a:t>
            </a:r>
            <a:r>
              <a:rPr lang="en" sz="4000" dirty="0" smtClean="0">
                <a:solidFill>
                  <a:schemeClr val="tx1"/>
                </a:solidFill>
              </a:rPr>
              <a:t>workflow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48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838610" y="1468535"/>
            <a:ext cx="983312" cy="917184"/>
            <a:chOff x="1149526" y="2947750"/>
            <a:chExt cx="596660" cy="594300"/>
          </a:xfrm>
        </p:grpSpPr>
        <p:sp>
          <p:nvSpPr>
            <p:cNvPr id="256" name="Google Shape;256;p28"/>
            <p:cNvSpPr/>
            <p:nvPr/>
          </p:nvSpPr>
          <p:spPr>
            <a:xfrm>
              <a:off x="1151886" y="29477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FFB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57" name="Google Shape;257;p28"/>
            <p:cNvSpPr txBox="1"/>
            <p:nvPr/>
          </p:nvSpPr>
          <p:spPr>
            <a:xfrm>
              <a:off x="1149526" y="3118158"/>
              <a:ext cx="596660" cy="37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" sz="12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variables</a:t>
              </a:r>
              <a:endParaRPr sz="12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63201" y="2084698"/>
            <a:ext cx="1469061" cy="1470457"/>
            <a:chOff x="2019555" y="3025083"/>
            <a:chExt cx="1469061" cy="1470457"/>
          </a:xfrm>
        </p:grpSpPr>
        <p:sp>
          <p:nvSpPr>
            <p:cNvPr id="260" name="Google Shape;260;p28"/>
            <p:cNvSpPr/>
            <p:nvPr/>
          </p:nvSpPr>
          <p:spPr>
            <a:xfrm>
              <a:off x="2269960" y="3025083"/>
              <a:ext cx="968253" cy="920442"/>
            </a:xfrm>
            <a:prstGeom prst="ellipse">
              <a:avLst/>
            </a:prstGeom>
            <a:noFill/>
            <a:ln w="38100" cap="flat" cmpd="sng">
              <a:solidFill>
                <a:srgbClr val="FFB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61" name="Google Shape;261;p28"/>
            <p:cNvSpPr txBox="1"/>
            <p:nvPr/>
          </p:nvSpPr>
          <p:spPr>
            <a:xfrm>
              <a:off x="2019555" y="4049140"/>
              <a:ext cx="1469061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IN" sz="1000" dirty="0" smtClean="0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Conditional Statements</a:t>
              </a:r>
            </a:p>
          </p:txBody>
        </p:sp>
        <p:sp>
          <p:nvSpPr>
            <p:cNvPr id="263" name="Google Shape;263;p28"/>
            <p:cNvSpPr txBox="1"/>
            <p:nvPr/>
          </p:nvSpPr>
          <p:spPr>
            <a:xfrm>
              <a:off x="2365513" y="3241924"/>
              <a:ext cx="783324" cy="505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9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If/else statements</a:t>
              </a:r>
            </a:p>
          </p:txBody>
        </p:sp>
      </p:grpSp>
      <p:sp>
        <p:nvSpPr>
          <p:cNvPr id="265" name="Google Shape;265;p28"/>
          <p:cNvSpPr txBox="1"/>
          <p:nvPr/>
        </p:nvSpPr>
        <p:spPr>
          <a:xfrm>
            <a:off x="4277499" y="3984832"/>
            <a:ext cx="123471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0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Iteration Statements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13157" y="2063237"/>
            <a:ext cx="993240" cy="963363"/>
            <a:chOff x="4053147" y="1559831"/>
            <a:chExt cx="993240" cy="963363"/>
          </a:xfrm>
        </p:grpSpPr>
        <p:sp>
          <p:nvSpPr>
            <p:cNvPr id="264" name="Google Shape;264;p28"/>
            <p:cNvSpPr/>
            <p:nvPr/>
          </p:nvSpPr>
          <p:spPr>
            <a:xfrm>
              <a:off x="4053147" y="1559831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67" name="Google Shape;267;p28"/>
            <p:cNvSpPr txBox="1"/>
            <p:nvPr/>
          </p:nvSpPr>
          <p:spPr>
            <a:xfrm>
              <a:off x="4185337" y="1841767"/>
              <a:ext cx="735735" cy="537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2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Loops</a:t>
              </a:r>
              <a:endParaRPr sz="8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269" name="Google Shape;269;p28"/>
          <p:cNvSpPr txBox="1"/>
          <p:nvPr/>
        </p:nvSpPr>
        <p:spPr>
          <a:xfrm>
            <a:off x="6486553" y="3480861"/>
            <a:ext cx="1709100" cy="33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10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Special Topics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274" name="Google Shape;274;p2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75" name="Google Shape;275;p2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4446" y="2728817"/>
            <a:ext cx="1291639" cy="1479215"/>
            <a:chOff x="670696" y="1536673"/>
            <a:chExt cx="1291639" cy="1479215"/>
          </a:xfrm>
        </p:grpSpPr>
        <p:grpSp>
          <p:nvGrpSpPr>
            <p:cNvPr id="30" name="Group 29"/>
            <p:cNvGrpSpPr/>
            <p:nvPr/>
          </p:nvGrpSpPr>
          <p:grpSpPr>
            <a:xfrm>
              <a:off x="824860" y="1536673"/>
              <a:ext cx="983312" cy="917184"/>
              <a:chOff x="1149526" y="2947750"/>
              <a:chExt cx="596660" cy="594300"/>
            </a:xfrm>
          </p:grpSpPr>
          <p:sp>
            <p:nvSpPr>
              <p:cNvPr id="32" name="Google Shape;256;p28"/>
              <p:cNvSpPr/>
              <p:nvPr/>
            </p:nvSpPr>
            <p:spPr>
              <a:xfrm>
                <a:off x="1151886" y="2947750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rgbClr val="FFB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endParaRPr>
              </a:p>
            </p:txBody>
          </p:sp>
          <p:sp>
            <p:nvSpPr>
              <p:cNvPr id="33" name="Google Shape;257;p28"/>
              <p:cNvSpPr txBox="1"/>
              <p:nvPr/>
            </p:nvSpPr>
            <p:spPr>
              <a:xfrm>
                <a:off x="1149526" y="3064698"/>
                <a:ext cx="596660" cy="375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600"/>
                  </a:spcAft>
                  <a:buSzPts val="1100"/>
                </a:pPr>
                <a:r>
                  <a:rPr lang="en-IN" sz="1200" dirty="0" err="1" smtClean="0">
                    <a:solidFill>
                      <a:srgbClr val="434343"/>
                    </a:solidFill>
                    <a:latin typeface="Raleway Light"/>
                    <a:ea typeface="Raleway Light"/>
                    <a:cs typeface="Raleway Light"/>
                    <a:sym typeface="Raleway Light"/>
                  </a:rPr>
                  <a:t>va</a:t>
                </a:r>
                <a:r>
                  <a:rPr lang="en" sz="1200" dirty="0" smtClean="0">
                    <a:solidFill>
                      <a:srgbClr val="434343"/>
                    </a:solidFill>
                    <a:latin typeface="Raleway Light"/>
                    <a:ea typeface="Raleway Light"/>
                    <a:cs typeface="Raleway Light"/>
                    <a:sym typeface="Raleway Light"/>
                  </a:rPr>
                  <a:t>riables types</a:t>
                </a:r>
              </a:p>
            </p:txBody>
          </p:sp>
        </p:grpSp>
        <p:sp>
          <p:nvSpPr>
            <p:cNvPr id="31" name="Google Shape;258;p28"/>
            <p:cNvSpPr txBox="1"/>
            <p:nvPr/>
          </p:nvSpPr>
          <p:spPr>
            <a:xfrm>
              <a:off x="670696" y="2569488"/>
              <a:ext cx="1291639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 smtClean="0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Data Storage </a:t>
              </a:r>
            </a:p>
            <a:p>
              <a:pPr algn="ctr">
                <a:lnSpc>
                  <a:spcPct val="115000"/>
                </a:lnSpc>
              </a:pPr>
              <a:r>
                <a:rPr lang="en" sz="1000" dirty="0" smtClean="0">
                  <a:solidFill>
                    <a:srgbClr val="434343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Elements</a:t>
              </a:r>
              <a:endParaRPr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29340" y="1422356"/>
            <a:ext cx="993240" cy="963363"/>
            <a:chOff x="4053147" y="1559831"/>
            <a:chExt cx="993240" cy="963363"/>
          </a:xfrm>
        </p:grpSpPr>
        <p:sp>
          <p:nvSpPr>
            <p:cNvPr id="36" name="Google Shape;264;p28"/>
            <p:cNvSpPr/>
            <p:nvPr/>
          </p:nvSpPr>
          <p:spPr>
            <a:xfrm>
              <a:off x="4053147" y="1559831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7" name="Google Shape;267;p28"/>
            <p:cNvSpPr txBox="1"/>
            <p:nvPr/>
          </p:nvSpPr>
          <p:spPr>
            <a:xfrm>
              <a:off x="4185337" y="1738642"/>
              <a:ext cx="735735" cy="537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2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For loops</a:t>
              </a:r>
              <a:endParaRPr sz="8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15590" y="2774648"/>
            <a:ext cx="993240" cy="963363"/>
            <a:chOff x="4053147" y="1559831"/>
            <a:chExt cx="993240" cy="963363"/>
          </a:xfrm>
        </p:grpSpPr>
        <p:sp>
          <p:nvSpPr>
            <p:cNvPr id="39" name="Google Shape;264;p28"/>
            <p:cNvSpPr/>
            <p:nvPr/>
          </p:nvSpPr>
          <p:spPr>
            <a:xfrm>
              <a:off x="4053147" y="1559831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0" name="Google Shape;267;p28"/>
            <p:cNvSpPr txBox="1"/>
            <p:nvPr/>
          </p:nvSpPr>
          <p:spPr>
            <a:xfrm>
              <a:off x="4185337" y="1772973"/>
              <a:ext cx="735735" cy="537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1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While loops</a:t>
              </a:r>
              <a:endParaRPr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58923" y="2127384"/>
            <a:ext cx="993240" cy="963363"/>
            <a:chOff x="6451423" y="2072384"/>
            <a:chExt cx="993240" cy="963363"/>
          </a:xfrm>
        </p:grpSpPr>
        <p:sp>
          <p:nvSpPr>
            <p:cNvPr id="41" name="Google Shape;264;p28"/>
            <p:cNvSpPr/>
            <p:nvPr/>
          </p:nvSpPr>
          <p:spPr>
            <a:xfrm>
              <a:off x="6451423" y="2072384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050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2" name="Google Shape;267;p28"/>
            <p:cNvSpPr txBox="1"/>
            <p:nvPr/>
          </p:nvSpPr>
          <p:spPr>
            <a:xfrm>
              <a:off x="6515195" y="2365920"/>
              <a:ext cx="865696" cy="601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1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Functions</a:t>
              </a:r>
              <a:endParaRPr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472166" y="2145392"/>
            <a:ext cx="993240" cy="963363"/>
            <a:chOff x="6451423" y="2072384"/>
            <a:chExt cx="993240" cy="963363"/>
          </a:xfrm>
        </p:grpSpPr>
        <p:sp>
          <p:nvSpPr>
            <p:cNvPr id="45" name="Google Shape;264;p28"/>
            <p:cNvSpPr/>
            <p:nvPr/>
          </p:nvSpPr>
          <p:spPr>
            <a:xfrm>
              <a:off x="6451423" y="2072384"/>
              <a:ext cx="993240" cy="963363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050" dirty="0">
                <a:solidFill>
                  <a:schemeClr val="tx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6" name="Google Shape;267;p28"/>
            <p:cNvSpPr txBox="1"/>
            <p:nvPr/>
          </p:nvSpPr>
          <p:spPr>
            <a:xfrm>
              <a:off x="6515195" y="2365920"/>
              <a:ext cx="865696" cy="601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buSzPts val="1100"/>
              </a:pPr>
              <a:r>
                <a:rPr lang="en-IN" sz="1100" dirty="0" smtClean="0">
                  <a:solidFill>
                    <a:srgbClr val="434343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APIs</a:t>
              </a:r>
              <a:endParaRPr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4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Functions</a:t>
            </a:r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r>
              <a:rPr lang="en-IN" dirty="0" smtClean="0"/>
              <a:t> procedure/a routine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1381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62" y="2022594"/>
            <a:ext cx="1996382" cy="1996382"/>
          </a:xfrm>
          <a:prstGeom prst="rect">
            <a:avLst/>
          </a:prstGeom>
        </p:spPr>
      </p:pic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4" y="651143"/>
            <a:ext cx="1876202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Analogies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20" y="2055681"/>
            <a:ext cx="1996382" cy="1996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64" y="1688410"/>
            <a:ext cx="1442700" cy="1082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30352">
            <a:off x="4191379" y="1723216"/>
            <a:ext cx="1032042" cy="11633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07" y="2022594"/>
            <a:ext cx="1996382" cy="1996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773" y="1688410"/>
            <a:ext cx="1848874" cy="12479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06" y="1231535"/>
            <a:ext cx="1848874" cy="12479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61" y="1771783"/>
            <a:ext cx="1848874" cy="12479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644" y="1539435"/>
            <a:ext cx="1848874" cy="1247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1849" y="4145737"/>
            <a:ext cx="1333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emptyBucket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3675720" y="4145737"/>
            <a:ext cx="1604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bucketOfphones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6309871" y="4115898"/>
            <a:ext cx="1604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bucketOfpopcorn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3773751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Example: a printer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55" y="1424560"/>
            <a:ext cx="2528673" cy="2528673"/>
          </a:xfrm>
          <a:prstGeom prst="rect">
            <a:avLst/>
          </a:prstGeom>
        </p:spPr>
      </p:pic>
      <p:sp>
        <p:nvSpPr>
          <p:cNvPr id="10" name="Google Shape;67;p13"/>
          <p:cNvSpPr txBox="1">
            <a:spLocks/>
          </p:cNvSpPr>
          <p:nvPr/>
        </p:nvSpPr>
        <p:spPr>
          <a:xfrm>
            <a:off x="1198156" y="2199206"/>
            <a:ext cx="1517544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>
                <a:solidFill>
                  <a:schemeClr val="tx1"/>
                </a:solidFill>
              </a:rPr>
              <a:t>p</a:t>
            </a:r>
            <a:r>
              <a:rPr lang="en-IN" sz="2800" dirty="0" smtClean="0">
                <a:solidFill>
                  <a:schemeClr val="tx1"/>
                </a:solidFill>
              </a:rPr>
              <a:t>rint()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1" name="Google Shape;67;p13"/>
          <p:cNvSpPr txBox="1">
            <a:spLocks/>
          </p:cNvSpPr>
          <p:nvPr/>
        </p:nvSpPr>
        <p:spPr>
          <a:xfrm>
            <a:off x="4004379" y="3953233"/>
            <a:ext cx="1517544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scan()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2" name="Google Shape;67;p13"/>
          <p:cNvSpPr txBox="1">
            <a:spLocks/>
          </p:cNvSpPr>
          <p:nvPr/>
        </p:nvSpPr>
        <p:spPr>
          <a:xfrm>
            <a:off x="6569545" y="2102506"/>
            <a:ext cx="1517544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copy()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8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4337518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Example: a smartphone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51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21" y="1569065"/>
            <a:ext cx="1403923" cy="2584407"/>
          </a:xfrm>
          <a:prstGeom prst="rect">
            <a:avLst/>
          </a:prstGeom>
        </p:spPr>
      </p:pic>
      <p:sp>
        <p:nvSpPr>
          <p:cNvPr id="14" name="Google Shape;67;p13"/>
          <p:cNvSpPr txBox="1">
            <a:spLocks/>
          </p:cNvSpPr>
          <p:nvPr/>
        </p:nvSpPr>
        <p:spPr>
          <a:xfrm>
            <a:off x="5757814" y="3789649"/>
            <a:ext cx="238381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download()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5" name="Google Shape;67;p13"/>
          <p:cNvSpPr txBox="1">
            <a:spLocks/>
          </p:cNvSpPr>
          <p:nvPr/>
        </p:nvSpPr>
        <p:spPr>
          <a:xfrm>
            <a:off x="833769" y="2115851"/>
            <a:ext cx="238381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>
                <a:solidFill>
                  <a:schemeClr val="tx1"/>
                </a:solidFill>
              </a:rPr>
              <a:t>p</a:t>
            </a:r>
            <a:r>
              <a:rPr lang="en-IN" sz="2800" dirty="0" err="1" smtClean="0">
                <a:solidFill>
                  <a:schemeClr val="tx1"/>
                </a:solidFill>
              </a:rPr>
              <a:t>lay.audio</a:t>
            </a:r>
            <a:r>
              <a:rPr lang="en-IN" sz="2800" dirty="0" smtClean="0">
                <a:solidFill>
                  <a:schemeClr val="tx1"/>
                </a:solidFill>
              </a:rPr>
              <a:t>()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6" name="Google Shape;67;p13"/>
          <p:cNvSpPr txBox="1">
            <a:spLocks/>
          </p:cNvSpPr>
          <p:nvPr/>
        </p:nvSpPr>
        <p:spPr>
          <a:xfrm>
            <a:off x="5574393" y="1104760"/>
            <a:ext cx="238381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 smtClean="0">
                <a:solidFill>
                  <a:schemeClr val="tx1"/>
                </a:solidFill>
              </a:rPr>
              <a:t>play.video</a:t>
            </a:r>
            <a:r>
              <a:rPr lang="en-IN" sz="2800" dirty="0" smtClean="0">
                <a:solidFill>
                  <a:schemeClr val="tx1"/>
                </a:solidFill>
              </a:rPr>
              <a:t>()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7" name="Google Shape;67;p13"/>
          <p:cNvSpPr txBox="1">
            <a:spLocks/>
          </p:cNvSpPr>
          <p:nvPr/>
        </p:nvSpPr>
        <p:spPr>
          <a:xfrm>
            <a:off x="6208546" y="2988999"/>
            <a:ext cx="2665704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 smtClean="0">
                <a:solidFill>
                  <a:schemeClr val="tx1"/>
                </a:solidFill>
              </a:rPr>
              <a:t>click.photos</a:t>
            </a:r>
            <a:r>
              <a:rPr lang="en-IN" sz="2800" dirty="0" smtClean="0">
                <a:solidFill>
                  <a:schemeClr val="tx1"/>
                </a:solidFill>
              </a:rPr>
              <a:t>()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8" name="Google Shape;67;p13"/>
          <p:cNvSpPr txBox="1">
            <a:spLocks/>
          </p:cNvSpPr>
          <p:nvPr/>
        </p:nvSpPr>
        <p:spPr>
          <a:xfrm>
            <a:off x="6039701" y="2046879"/>
            <a:ext cx="238381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text()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9" name="Google Shape;67;p13"/>
          <p:cNvSpPr txBox="1">
            <a:spLocks/>
          </p:cNvSpPr>
          <p:nvPr/>
        </p:nvSpPr>
        <p:spPr>
          <a:xfrm>
            <a:off x="1028203" y="2988999"/>
            <a:ext cx="238381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browse()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20" name="Google Shape;67;p13"/>
          <p:cNvSpPr txBox="1">
            <a:spLocks/>
          </p:cNvSpPr>
          <p:nvPr/>
        </p:nvSpPr>
        <p:spPr>
          <a:xfrm>
            <a:off x="1677342" y="1399375"/>
            <a:ext cx="238381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call()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21" name="Google Shape;67;p13"/>
          <p:cNvSpPr txBox="1">
            <a:spLocks/>
          </p:cNvSpPr>
          <p:nvPr/>
        </p:nvSpPr>
        <p:spPr>
          <a:xfrm>
            <a:off x="1492224" y="3909982"/>
            <a:ext cx="2383817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 smtClean="0">
                <a:solidFill>
                  <a:schemeClr val="tx1"/>
                </a:solidFill>
              </a:rPr>
              <a:t>runapps</a:t>
            </a:r>
            <a:r>
              <a:rPr lang="en-IN" sz="2800" dirty="0" smtClean="0">
                <a:solidFill>
                  <a:schemeClr val="tx1"/>
                </a:solidFill>
              </a:rPr>
              <a:t>()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4" y="651143"/>
            <a:ext cx="4866906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Psuedocode: factorial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52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" name="Google Shape;67;p13"/>
          <p:cNvSpPr txBox="1">
            <a:spLocks/>
          </p:cNvSpPr>
          <p:nvPr/>
        </p:nvSpPr>
        <p:spPr>
          <a:xfrm>
            <a:off x="1175925" y="1368626"/>
            <a:ext cx="4186722" cy="326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 smtClean="0">
                <a:solidFill>
                  <a:srgbClr val="000000"/>
                </a:solidFill>
              </a:rPr>
              <a:t>int</a:t>
            </a:r>
            <a:r>
              <a:rPr lang="en-IN" sz="2800" dirty="0" smtClean="0">
                <a:solidFill>
                  <a:srgbClr val="000000"/>
                </a:solidFill>
              </a:rPr>
              <a:t> fact(</a:t>
            </a:r>
            <a:r>
              <a:rPr lang="en-IN" sz="2800" dirty="0" err="1" smtClean="0">
                <a:solidFill>
                  <a:srgbClr val="000000"/>
                </a:solidFill>
              </a:rPr>
              <a:t>int</a:t>
            </a:r>
            <a:r>
              <a:rPr lang="en-IN" sz="2800" dirty="0" smtClean="0">
                <a:solidFill>
                  <a:srgbClr val="000000"/>
                </a:solidFill>
              </a:rPr>
              <a:t> x){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	</a:t>
            </a:r>
            <a:r>
              <a:rPr lang="en-IN" sz="2800" dirty="0" err="1" smtClean="0">
                <a:solidFill>
                  <a:srgbClr val="000000"/>
                </a:solidFill>
              </a:rPr>
              <a:t>int</a:t>
            </a:r>
            <a:r>
              <a:rPr lang="en-IN" sz="2800" dirty="0" smtClean="0">
                <a:solidFill>
                  <a:srgbClr val="000000"/>
                </a:solidFill>
              </a:rPr>
              <a:t> res = 1;</a:t>
            </a:r>
          </a:p>
          <a:p>
            <a:r>
              <a:rPr lang="en-IN" sz="2800" dirty="0">
                <a:solidFill>
                  <a:srgbClr val="000000"/>
                </a:solidFill>
              </a:rPr>
              <a:t>	</a:t>
            </a:r>
            <a:r>
              <a:rPr lang="en-IN" sz="2800" dirty="0" smtClean="0">
                <a:solidFill>
                  <a:srgbClr val="000000"/>
                </a:solidFill>
              </a:rPr>
              <a:t>for(</a:t>
            </a:r>
            <a:r>
              <a:rPr lang="en-IN" sz="2800" dirty="0" err="1" smtClean="0">
                <a:solidFill>
                  <a:srgbClr val="000000"/>
                </a:solidFill>
              </a:rPr>
              <a:t>int</a:t>
            </a:r>
            <a:r>
              <a:rPr lang="en-IN" sz="2800" dirty="0" smtClean="0">
                <a:solidFill>
                  <a:srgbClr val="000000"/>
                </a:solidFill>
              </a:rPr>
              <a:t> </a:t>
            </a:r>
            <a:r>
              <a:rPr lang="en-IN" sz="2800" dirty="0" err="1" smtClean="0">
                <a:solidFill>
                  <a:srgbClr val="000000"/>
                </a:solidFill>
              </a:rPr>
              <a:t>i</a:t>
            </a:r>
            <a:r>
              <a:rPr lang="en-IN" sz="2800" dirty="0" smtClean="0">
                <a:solidFill>
                  <a:srgbClr val="000000"/>
                </a:solidFill>
              </a:rPr>
              <a:t>=1;i&lt;</a:t>
            </a:r>
            <a:r>
              <a:rPr lang="en-IN" sz="2800" dirty="0" err="1" smtClean="0">
                <a:solidFill>
                  <a:srgbClr val="000000"/>
                </a:solidFill>
              </a:rPr>
              <a:t>x;i</a:t>
            </a:r>
            <a:r>
              <a:rPr lang="en-IN" sz="2800" dirty="0" smtClean="0">
                <a:solidFill>
                  <a:srgbClr val="000000"/>
                </a:solidFill>
              </a:rPr>
              <a:t>++){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		res=res*</a:t>
            </a:r>
            <a:r>
              <a:rPr lang="en-IN" sz="2800" dirty="0" err="1" smtClean="0">
                <a:solidFill>
                  <a:srgbClr val="000000"/>
                </a:solidFill>
              </a:rPr>
              <a:t>i</a:t>
            </a:r>
            <a:r>
              <a:rPr lang="en-IN" sz="2800" dirty="0" smtClean="0">
                <a:solidFill>
                  <a:srgbClr val="000000"/>
                </a:solidFill>
              </a:rPr>
              <a:t>;\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	}</a:t>
            </a:r>
          </a:p>
          <a:p>
            <a:r>
              <a:rPr lang="en-IN" sz="2800" dirty="0">
                <a:solidFill>
                  <a:srgbClr val="000000"/>
                </a:solidFill>
              </a:rPr>
              <a:t>	</a:t>
            </a:r>
            <a:r>
              <a:rPr lang="en-IN" sz="2800" dirty="0" smtClean="0">
                <a:solidFill>
                  <a:srgbClr val="000000"/>
                </a:solidFill>
              </a:rPr>
              <a:t>return res;</a:t>
            </a:r>
          </a:p>
          <a:p>
            <a:r>
              <a:rPr lang="en-IN" sz="2800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IN" sz="2800" dirty="0">
                <a:solidFill>
                  <a:srgbClr val="000000"/>
                </a:solidFill>
              </a:rPr>
              <a:t>	</a:t>
            </a:r>
            <a:r>
              <a:rPr lang="en-IN" sz="28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5983282" y="2000680"/>
            <a:ext cx="2103807" cy="114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f</a:t>
            </a:r>
            <a:r>
              <a:rPr lang="en-IN" sz="4000" dirty="0" smtClean="0"/>
              <a:t>(x)</a:t>
            </a:r>
            <a:endParaRPr lang="en-IN" sz="4000" dirty="0"/>
          </a:p>
        </p:txBody>
      </p:sp>
      <p:sp>
        <p:nvSpPr>
          <p:cNvPr id="10" name="Google Shape;67;p13"/>
          <p:cNvSpPr txBox="1">
            <a:spLocks/>
          </p:cNvSpPr>
          <p:nvPr/>
        </p:nvSpPr>
        <p:spPr>
          <a:xfrm>
            <a:off x="6813874" y="906709"/>
            <a:ext cx="442620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chemeClr val="tx1"/>
                </a:solidFill>
              </a:rPr>
              <a:t>5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1" name="Google Shape;67;p13"/>
          <p:cNvSpPr txBox="1">
            <a:spLocks/>
          </p:cNvSpPr>
          <p:nvPr/>
        </p:nvSpPr>
        <p:spPr>
          <a:xfrm>
            <a:off x="6540453" y="3577609"/>
            <a:ext cx="989463" cy="58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ctr"/>
            <a:r>
              <a:rPr lang="en-IN" sz="2800" dirty="0" smtClean="0">
                <a:solidFill>
                  <a:schemeClr val="tx1"/>
                </a:solidFill>
              </a:rPr>
              <a:t>120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07684" y="1493099"/>
            <a:ext cx="2" cy="507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2"/>
            <a:endCxn id="11" idx="0"/>
          </p:cNvCxnSpPr>
          <p:nvPr/>
        </p:nvCxnSpPr>
        <p:spPr>
          <a:xfrm flipH="1">
            <a:off x="7035185" y="3148836"/>
            <a:ext cx="1" cy="428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2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4" y="651143"/>
            <a:ext cx="4866906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Psuedocode: combination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53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4" name="Google Shape;67;p13"/>
          <p:cNvSpPr txBox="1">
            <a:spLocks/>
          </p:cNvSpPr>
          <p:nvPr/>
        </p:nvSpPr>
        <p:spPr>
          <a:xfrm>
            <a:off x="1175925" y="1368626"/>
            <a:ext cx="2447300" cy="74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smtClean="0">
                <a:solidFill>
                  <a:srgbClr val="000000"/>
                </a:solidFill>
              </a:rPr>
              <a:t>Find </a:t>
            </a:r>
            <a:r>
              <a:rPr lang="en-IN" sz="2800" baseline="30000" dirty="0" smtClean="0">
                <a:solidFill>
                  <a:srgbClr val="000000"/>
                </a:solidFill>
              </a:rPr>
              <a:t>5</a:t>
            </a:r>
            <a:r>
              <a:rPr lang="en-IN" sz="2800" dirty="0" smtClean="0">
                <a:solidFill>
                  <a:srgbClr val="000000"/>
                </a:solidFill>
              </a:rPr>
              <a:t>C</a:t>
            </a:r>
            <a:r>
              <a:rPr lang="en-IN" sz="2800" baseline="-25000" dirty="0" smtClean="0">
                <a:solidFill>
                  <a:srgbClr val="000000"/>
                </a:solidFill>
              </a:rPr>
              <a:t>2</a:t>
            </a:r>
          </a:p>
          <a:p>
            <a:r>
              <a:rPr lang="en-IN" sz="2800" baseline="-25000" dirty="0" smtClean="0">
                <a:solidFill>
                  <a:srgbClr val="000000"/>
                </a:solidFill>
              </a:rPr>
              <a:t>      </a:t>
            </a:r>
            <a:endParaRPr lang="en-IN" sz="2800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23" y="1237533"/>
            <a:ext cx="3643579" cy="1209569"/>
          </a:xfrm>
          <a:prstGeom prst="rect">
            <a:avLst/>
          </a:prstGeom>
        </p:spPr>
      </p:pic>
      <p:sp>
        <p:nvSpPr>
          <p:cNvPr id="17" name="Google Shape;67;p13"/>
          <p:cNvSpPr txBox="1">
            <a:spLocks/>
          </p:cNvSpPr>
          <p:nvPr/>
        </p:nvSpPr>
        <p:spPr>
          <a:xfrm>
            <a:off x="821719" y="3033492"/>
            <a:ext cx="7361163" cy="120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IN" sz="2800" dirty="0" err="1">
                <a:solidFill>
                  <a:srgbClr val="000000"/>
                </a:solidFill>
              </a:rPr>
              <a:t>i</a:t>
            </a:r>
            <a:r>
              <a:rPr lang="en-IN" sz="2800" dirty="0" err="1" smtClean="0">
                <a:solidFill>
                  <a:srgbClr val="000000"/>
                </a:solidFill>
              </a:rPr>
              <a:t>nt</a:t>
            </a:r>
            <a:r>
              <a:rPr lang="en-IN" sz="2800" dirty="0" smtClean="0">
                <a:solidFill>
                  <a:srgbClr val="000000"/>
                </a:solidFill>
              </a:rPr>
              <a:t> combination = fact(5)/fact(2)*fact(5-2);</a:t>
            </a:r>
          </a:p>
        </p:txBody>
      </p:sp>
    </p:spTree>
    <p:extLst>
      <p:ext uri="{BB962C8B-B14F-4D97-AF65-F5344CB8AC3E}">
        <p14:creationId xmlns:p14="http://schemas.microsoft.com/office/powerpoint/2010/main" val="359858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APIs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016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3773751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Web API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55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802" y="1338076"/>
            <a:ext cx="5321395" cy="31815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3294" y="3270226"/>
            <a:ext cx="11687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Berlin Sans FB" panose="020E0602020502020306" pitchFamily="34" charset="0"/>
              </a:rPr>
              <a:t> data</a:t>
            </a:r>
            <a:endParaRPr lang="en-IN" sz="18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50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Thanks!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935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</a:t>
            </a:r>
            <a:r>
              <a:rPr lang="en" sz="3600" b="1" dirty="0" smtClean="0"/>
              <a:t>?</a:t>
            </a:r>
            <a:endParaRPr sz="3600" b="1" dirty="0"/>
          </a:p>
        </p:txBody>
      </p:sp>
      <p:sp>
        <p:nvSpPr>
          <p:cNvPr id="366" name="Google Shape;366;p35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4" y="651143"/>
            <a:ext cx="2213084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Analogies?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46864" y="1461887"/>
            <a:ext cx="3442074" cy="2805279"/>
            <a:chOff x="2926858" y="1785021"/>
            <a:chExt cx="3442074" cy="28052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858" y="1911732"/>
              <a:ext cx="2678568" cy="267856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223" y="1785021"/>
              <a:ext cx="1477375" cy="131614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69416">
              <a:off x="4121025" y="2110051"/>
              <a:ext cx="2247907" cy="698047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3986818" y="4282523"/>
            <a:ext cx="1333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Bucket???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802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33243" y="651143"/>
            <a:ext cx="2831851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Variable Size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69" y="2206502"/>
            <a:ext cx="1351301" cy="1801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47" y="759210"/>
            <a:ext cx="3597601" cy="35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63872" y="660680"/>
            <a:ext cx="3381866" cy="58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B600"/>
                </a:solidFill>
              </a:rPr>
              <a:t>Variable Types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1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25" y="1568634"/>
            <a:ext cx="1718152" cy="23662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900" y="1616762"/>
            <a:ext cx="2675857" cy="26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78925" y="33657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Variable Types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4428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824</Words>
  <Application>Microsoft Office PowerPoint</Application>
  <PresentationFormat>On-screen Show (16:9)</PresentationFormat>
  <Paragraphs>331</Paragraphs>
  <Slides>56</Slides>
  <Notes>56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Raleway ExtraBold</vt:lpstr>
      <vt:lpstr>Arial</vt:lpstr>
      <vt:lpstr>Raleway Light</vt:lpstr>
      <vt:lpstr>Berlin Sans FB</vt:lpstr>
      <vt:lpstr>Olivia template</vt:lpstr>
      <vt:lpstr>Programming Fundamentals AEC Coding Club</vt:lpstr>
      <vt:lpstr>Content workflow</vt:lpstr>
      <vt:lpstr>Variables</vt:lpstr>
      <vt:lpstr>PowerPoint Presentation</vt:lpstr>
      <vt:lpstr>Analogies</vt:lpstr>
      <vt:lpstr>Analogies?</vt:lpstr>
      <vt:lpstr>Variable Size</vt:lpstr>
      <vt:lpstr>Variable Types</vt:lpstr>
      <vt:lpstr>Variable Types</vt:lpstr>
      <vt:lpstr>Integer Type</vt:lpstr>
      <vt:lpstr>Float Type</vt:lpstr>
      <vt:lpstr>Character Type</vt:lpstr>
      <vt:lpstr>Char Array Type</vt:lpstr>
      <vt:lpstr>Boolean Type</vt:lpstr>
      <vt:lpstr>Int vs. float</vt:lpstr>
      <vt:lpstr>Variable Size</vt:lpstr>
      <vt:lpstr>Int vs. float</vt:lpstr>
      <vt:lpstr>Int vs. float</vt:lpstr>
      <vt:lpstr>Variable Size</vt:lpstr>
      <vt:lpstr>Int vs. float</vt:lpstr>
      <vt:lpstr>char</vt:lpstr>
      <vt:lpstr>Variable Types</vt:lpstr>
      <vt:lpstr>PowerPoint Presentation</vt:lpstr>
      <vt:lpstr>Content workflow</vt:lpstr>
      <vt:lpstr>If/else statements</vt:lpstr>
      <vt:lpstr>If else</vt:lpstr>
      <vt:lpstr>Question:</vt:lpstr>
      <vt:lpstr>Conclusion:</vt:lpstr>
      <vt:lpstr>Psuedocode:</vt:lpstr>
      <vt:lpstr>If  else if  else</vt:lpstr>
      <vt:lpstr>Question:</vt:lpstr>
      <vt:lpstr>Conclusion:</vt:lpstr>
      <vt:lpstr>Psuedocode:</vt:lpstr>
      <vt:lpstr>Nested if</vt:lpstr>
      <vt:lpstr>Question:</vt:lpstr>
      <vt:lpstr>Conclusion:</vt:lpstr>
      <vt:lpstr>Another choice:</vt:lpstr>
      <vt:lpstr>Again:</vt:lpstr>
      <vt:lpstr>Psuedocode:</vt:lpstr>
      <vt:lpstr>Loops</vt:lpstr>
      <vt:lpstr>Teacher said:</vt:lpstr>
      <vt:lpstr>Blackboard:</vt:lpstr>
      <vt:lpstr>Psuedocode:</vt:lpstr>
      <vt:lpstr>Countdown:</vt:lpstr>
      <vt:lpstr>Psuedocode:</vt:lpstr>
      <vt:lpstr>For loop:</vt:lpstr>
      <vt:lpstr>While loop:</vt:lpstr>
      <vt:lpstr>Content workflow</vt:lpstr>
      <vt:lpstr>Functions</vt:lpstr>
      <vt:lpstr>Example: a printer</vt:lpstr>
      <vt:lpstr>Example: a smartphone</vt:lpstr>
      <vt:lpstr>Psuedocode: factorial</vt:lpstr>
      <vt:lpstr>Psuedocode: combination</vt:lpstr>
      <vt:lpstr>APIs</vt:lpstr>
      <vt:lpstr>Web API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AEC Coding Club</dc:title>
  <cp:lastModifiedBy>Pritom Gogoi</cp:lastModifiedBy>
  <cp:revision>33</cp:revision>
  <dcterms:modified xsi:type="dcterms:W3CDTF">2018-08-16T06:28:51Z</dcterms:modified>
</cp:coreProperties>
</file>